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9"/>
  </p:notesMasterIdLst>
  <p:sldIdLst>
    <p:sldId id="258" r:id="rId2"/>
    <p:sldId id="290" r:id="rId3"/>
    <p:sldId id="261" r:id="rId4"/>
    <p:sldId id="257" r:id="rId5"/>
    <p:sldId id="292" r:id="rId6"/>
    <p:sldId id="291" r:id="rId7"/>
    <p:sldId id="293" r:id="rId8"/>
    <p:sldId id="260" r:id="rId9"/>
    <p:sldId id="262" r:id="rId10"/>
    <p:sldId id="263" r:id="rId11"/>
    <p:sldId id="270" r:id="rId12"/>
    <p:sldId id="269" r:id="rId13"/>
    <p:sldId id="271" r:id="rId14"/>
    <p:sldId id="272" r:id="rId15"/>
    <p:sldId id="264" r:id="rId16"/>
    <p:sldId id="273" r:id="rId17"/>
    <p:sldId id="274" r:id="rId18"/>
    <p:sldId id="276" r:id="rId19"/>
    <p:sldId id="277" r:id="rId20"/>
    <p:sldId id="281" r:id="rId21"/>
    <p:sldId id="282" r:id="rId22"/>
    <p:sldId id="283" r:id="rId23"/>
    <p:sldId id="285" r:id="rId24"/>
    <p:sldId id="286" r:id="rId25"/>
    <p:sldId id="284" r:id="rId26"/>
    <p:sldId id="288" r:id="rId27"/>
    <p:sldId id="294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" pitchFamily="2" charset="77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DD5"/>
    <a:srgbClr val="016D8F"/>
    <a:srgbClr val="D9EB37"/>
    <a:srgbClr val="B95151"/>
    <a:srgbClr val="0066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41"/>
    <p:restoredTop sz="96296"/>
  </p:normalViewPr>
  <p:slideViewPr>
    <p:cSldViewPr snapToGrid="0">
      <p:cViewPr varScale="1">
        <p:scale>
          <a:sx n="132" d="100"/>
          <a:sy n="132" d="100"/>
        </p:scale>
        <p:origin x="160" y="7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FDDDA-A353-0540-8F45-7B2DEFF6239C}" type="doc">
      <dgm:prSet loTypeId="urn:microsoft.com/office/officeart/2005/8/layout/orgChart1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D7174D1C-5148-4340-9FEB-C8D3845B9E0D}" type="asst">
      <dgm:prSet phldrT="[Texto]" custT="1"/>
      <dgm:spPr>
        <a:solidFill>
          <a:srgbClr val="97CDD5"/>
        </a:solidFill>
      </dgm:spPr>
      <dgm:t>
        <a:bodyPr/>
        <a:lstStyle/>
        <a:p>
          <a:r>
            <a:rPr lang="es-ES" sz="2400" dirty="0">
              <a:solidFill>
                <a:schemeClr val="tx1"/>
              </a:solidFill>
            </a:rPr>
            <a:t>Vídeos (.AVI) o </a:t>
          </a:r>
          <a:r>
            <a:rPr lang="es-ES" sz="2400" dirty="0" err="1">
              <a:solidFill>
                <a:schemeClr val="tx1"/>
              </a:solidFill>
            </a:rPr>
            <a:t>imatges</a:t>
          </a:r>
          <a:r>
            <a:rPr lang="es-ES" sz="2400" dirty="0">
              <a:solidFill>
                <a:schemeClr val="tx1"/>
              </a:solidFill>
            </a:rPr>
            <a:t> (.DICOM)</a:t>
          </a:r>
        </a:p>
      </dgm:t>
    </dgm:pt>
    <dgm:pt modelId="{9EE4E51B-6E46-5348-830D-9BEDEE966D8C}" type="parTrans" cxnId="{92905DD6-05DC-214A-9098-D5DFA6056EB4}">
      <dgm:prSet/>
      <dgm:spPr/>
      <dgm:t>
        <a:bodyPr/>
        <a:lstStyle/>
        <a:p>
          <a:endParaRPr lang="es-ES" sz="2400"/>
        </a:p>
      </dgm:t>
    </dgm:pt>
    <dgm:pt modelId="{9B684D10-0E8D-B44E-B374-0730533598A8}" type="sibTrans" cxnId="{92905DD6-05DC-214A-9098-D5DFA6056EB4}">
      <dgm:prSet/>
      <dgm:spPr/>
      <dgm:t>
        <a:bodyPr/>
        <a:lstStyle/>
        <a:p>
          <a:endParaRPr lang="es-ES" sz="2400"/>
        </a:p>
      </dgm:t>
    </dgm:pt>
    <dgm:pt modelId="{C20D80D4-5330-4740-BF9B-42355AC11CF9}">
      <dgm:prSet phldrT="[Texto]" custT="1"/>
      <dgm:spPr>
        <a:solidFill>
          <a:srgbClr val="97CDD5"/>
        </a:solidFill>
      </dgm:spPr>
      <dgm:t>
        <a:bodyPr/>
        <a:lstStyle/>
        <a:p>
          <a:r>
            <a:rPr lang="es-ES" sz="2400" dirty="0" err="1">
              <a:solidFill>
                <a:schemeClr val="tx1"/>
              </a:solidFill>
            </a:rPr>
            <a:t>Aortes</a:t>
          </a:r>
          <a:r>
            <a:rPr lang="es-ES" sz="2400" dirty="0">
              <a:solidFill>
                <a:schemeClr val="tx1"/>
              </a:solidFill>
            </a:rPr>
            <a:t> </a:t>
          </a:r>
          <a:r>
            <a:rPr lang="es-ES" sz="2400" dirty="0" err="1">
              <a:solidFill>
                <a:schemeClr val="tx1"/>
              </a:solidFill>
            </a:rPr>
            <a:t>amb</a:t>
          </a:r>
          <a:r>
            <a:rPr lang="es-ES" sz="2400" dirty="0">
              <a:solidFill>
                <a:schemeClr val="tx1"/>
              </a:solidFill>
            </a:rPr>
            <a:t> aneurisma (</a:t>
          </a:r>
          <a:r>
            <a:rPr lang="es-ES" sz="2400" dirty="0" err="1">
              <a:solidFill>
                <a:schemeClr val="tx1"/>
              </a:solidFill>
            </a:rPr>
            <a:t>amb</a:t>
          </a:r>
          <a:r>
            <a:rPr lang="es-ES" sz="2400" dirty="0">
              <a:solidFill>
                <a:schemeClr val="tx1"/>
              </a:solidFill>
            </a:rPr>
            <a:t> o </a:t>
          </a:r>
          <a:r>
            <a:rPr lang="es-ES" sz="2400" dirty="0" err="1">
              <a:solidFill>
                <a:schemeClr val="tx1"/>
              </a:solidFill>
            </a:rPr>
            <a:t>sense</a:t>
          </a:r>
          <a:r>
            <a:rPr lang="es-ES" sz="2400" dirty="0">
              <a:solidFill>
                <a:schemeClr val="tx1"/>
              </a:solidFill>
            </a:rPr>
            <a:t> trombo)</a:t>
          </a:r>
        </a:p>
      </dgm:t>
    </dgm:pt>
    <dgm:pt modelId="{D87BFC03-14BB-2E45-BEE7-46D75375319F}" type="parTrans" cxnId="{0B702D08-EE98-8649-AE33-BA2703851968}">
      <dgm:prSet/>
      <dgm:spPr/>
      <dgm:t>
        <a:bodyPr/>
        <a:lstStyle/>
        <a:p>
          <a:endParaRPr lang="es-ES" sz="2400"/>
        </a:p>
      </dgm:t>
    </dgm:pt>
    <dgm:pt modelId="{67674EF8-7151-AF47-AFD4-0AD486B94874}" type="sibTrans" cxnId="{0B702D08-EE98-8649-AE33-BA2703851968}">
      <dgm:prSet/>
      <dgm:spPr/>
      <dgm:t>
        <a:bodyPr/>
        <a:lstStyle/>
        <a:p>
          <a:endParaRPr lang="es-ES" sz="2400"/>
        </a:p>
      </dgm:t>
    </dgm:pt>
    <dgm:pt modelId="{7BA34FE7-1BCC-1148-86B0-F9D04CA34097}">
      <dgm:prSet phldrT="[Texto]" custT="1"/>
      <dgm:spPr>
        <a:solidFill>
          <a:srgbClr val="97CDD5"/>
        </a:solidFill>
      </dgm:spPr>
      <dgm:t>
        <a:bodyPr/>
        <a:lstStyle/>
        <a:p>
          <a:r>
            <a:rPr lang="es-ES" sz="2400" dirty="0" err="1">
              <a:solidFill>
                <a:schemeClr val="tx1"/>
              </a:solidFill>
            </a:rPr>
            <a:t>Aortes</a:t>
          </a:r>
          <a:r>
            <a:rPr lang="es-ES" sz="2400" dirty="0">
              <a:solidFill>
                <a:schemeClr val="tx1"/>
              </a:solidFill>
            </a:rPr>
            <a:t> sanes</a:t>
          </a:r>
        </a:p>
      </dgm:t>
    </dgm:pt>
    <dgm:pt modelId="{5B581EAB-584C-D840-A140-1DAEFEAC3FC5}" type="parTrans" cxnId="{3DC902BB-8AC4-964A-9C70-694E8719FF2A}">
      <dgm:prSet/>
      <dgm:spPr/>
      <dgm:t>
        <a:bodyPr/>
        <a:lstStyle/>
        <a:p>
          <a:endParaRPr lang="es-ES" sz="2400"/>
        </a:p>
      </dgm:t>
    </dgm:pt>
    <dgm:pt modelId="{F0ECD987-C560-E148-AB5B-C1FE136DF989}" type="sibTrans" cxnId="{3DC902BB-8AC4-964A-9C70-694E8719FF2A}">
      <dgm:prSet/>
      <dgm:spPr/>
      <dgm:t>
        <a:bodyPr/>
        <a:lstStyle/>
        <a:p>
          <a:endParaRPr lang="es-ES" sz="2400"/>
        </a:p>
      </dgm:t>
    </dgm:pt>
    <dgm:pt modelId="{4F711C22-BACA-A94C-AECC-6B3BE00AC2A1}" type="pres">
      <dgm:prSet presAssocID="{AD0FDDDA-A353-0540-8F45-7B2DEFF623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C614EA-04D5-9947-AA42-C221EDB9E006}" type="pres">
      <dgm:prSet presAssocID="{D7174D1C-5148-4340-9FEB-C8D3845B9E0D}" presName="hierRoot1" presStyleCnt="0">
        <dgm:presLayoutVars>
          <dgm:hierBranch val="init"/>
        </dgm:presLayoutVars>
      </dgm:prSet>
      <dgm:spPr/>
    </dgm:pt>
    <dgm:pt modelId="{FD65E92B-FD9D-5246-AA6B-709835ACCC9F}" type="pres">
      <dgm:prSet presAssocID="{D7174D1C-5148-4340-9FEB-C8D3845B9E0D}" presName="rootComposite1" presStyleCnt="0"/>
      <dgm:spPr/>
    </dgm:pt>
    <dgm:pt modelId="{973DB4E2-5800-8140-B8F0-6124432E9700}" type="pres">
      <dgm:prSet presAssocID="{D7174D1C-5148-4340-9FEB-C8D3845B9E0D}" presName="rootText1" presStyleLbl="node0" presStyleIdx="0" presStyleCnt="1" custScaleX="160805" custScaleY="38152" custLinFactNeighborY="8713">
        <dgm:presLayoutVars>
          <dgm:chPref val="3"/>
        </dgm:presLayoutVars>
      </dgm:prSet>
      <dgm:spPr/>
    </dgm:pt>
    <dgm:pt modelId="{66E17CC4-C297-DA4D-B9F5-BC7D4384C125}" type="pres">
      <dgm:prSet presAssocID="{D7174D1C-5148-4340-9FEB-C8D3845B9E0D}" presName="rootConnector1" presStyleLbl="asst0" presStyleIdx="0" presStyleCnt="0"/>
      <dgm:spPr/>
    </dgm:pt>
    <dgm:pt modelId="{BEFC9EDA-F4BD-8C46-BE79-3697157A4895}" type="pres">
      <dgm:prSet presAssocID="{D7174D1C-5148-4340-9FEB-C8D3845B9E0D}" presName="hierChild2" presStyleCnt="0"/>
      <dgm:spPr/>
    </dgm:pt>
    <dgm:pt modelId="{F5E6D6C4-8BF1-2246-82E4-20061DA24402}" type="pres">
      <dgm:prSet presAssocID="{5B581EAB-584C-D840-A140-1DAEFEAC3FC5}" presName="Name37" presStyleLbl="parChTrans1D2" presStyleIdx="0" presStyleCnt="2"/>
      <dgm:spPr/>
    </dgm:pt>
    <dgm:pt modelId="{C7B819E0-994A-5443-B7F8-4ACBE247CE3F}" type="pres">
      <dgm:prSet presAssocID="{7BA34FE7-1BCC-1148-86B0-F9D04CA34097}" presName="hierRoot2" presStyleCnt="0">
        <dgm:presLayoutVars>
          <dgm:hierBranch val="init"/>
        </dgm:presLayoutVars>
      </dgm:prSet>
      <dgm:spPr/>
    </dgm:pt>
    <dgm:pt modelId="{9A113932-8608-7F40-BC30-13F44D24736A}" type="pres">
      <dgm:prSet presAssocID="{7BA34FE7-1BCC-1148-86B0-F9D04CA34097}" presName="rootComposite" presStyleCnt="0"/>
      <dgm:spPr/>
    </dgm:pt>
    <dgm:pt modelId="{72335FBA-C1CB-AB43-9043-3689B022464A}" type="pres">
      <dgm:prSet presAssocID="{7BA34FE7-1BCC-1148-86B0-F9D04CA34097}" presName="rootText" presStyleLbl="node2" presStyleIdx="0" presStyleCnt="2" custScaleX="78259" custScaleY="71968" custLinFactNeighborX="857" custLinFactNeighborY="0">
        <dgm:presLayoutVars>
          <dgm:chPref val="3"/>
        </dgm:presLayoutVars>
      </dgm:prSet>
      <dgm:spPr/>
    </dgm:pt>
    <dgm:pt modelId="{7161B238-7AEB-934D-B8C8-034B6908567F}" type="pres">
      <dgm:prSet presAssocID="{7BA34FE7-1BCC-1148-86B0-F9D04CA34097}" presName="rootConnector" presStyleLbl="node2" presStyleIdx="0" presStyleCnt="2"/>
      <dgm:spPr/>
    </dgm:pt>
    <dgm:pt modelId="{F8062EC0-DC06-8A44-95EA-56C6B6EC261F}" type="pres">
      <dgm:prSet presAssocID="{7BA34FE7-1BCC-1148-86B0-F9D04CA34097}" presName="hierChild4" presStyleCnt="0"/>
      <dgm:spPr/>
    </dgm:pt>
    <dgm:pt modelId="{E5635503-BC77-2946-819E-5AAB8EB3EEFF}" type="pres">
      <dgm:prSet presAssocID="{7BA34FE7-1BCC-1148-86B0-F9D04CA34097}" presName="hierChild5" presStyleCnt="0"/>
      <dgm:spPr/>
    </dgm:pt>
    <dgm:pt modelId="{94623144-6C7D-0B4C-B586-ADFE7792EFA2}" type="pres">
      <dgm:prSet presAssocID="{D87BFC03-14BB-2E45-BEE7-46D75375319F}" presName="Name37" presStyleLbl="parChTrans1D2" presStyleIdx="1" presStyleCnt="2"/>
      <dgm:spPr/>
    </dgm:pt>
    <dgm:pt modelId="{942DD163-CF50-3349-A295-8FAC633BF444}" type="pres">
      <dgm:prSet presAssocID="{C20D80D4-5330-4740-BF9B-42355AC11CF9}" presName="hierRoot2" presStyleCnt="0">
        <dgm:presLayoutVars>
          <dgm:hierBranch val="init"/>
        </dgm:presLayoutVars>
      </dgm:prSet>
      <dgm:spPr/>
    </dgm:pt>
    <dgm:pt modelId="{BD3B70D5-16B7-7440-B306-3B4E30BFDBB9}" type="pres">
      <dgm:prSet presAssocID="{C20D80D4-5330-4740-BF9B-42355AC11CF9}" presName="rootComposite" presStyleCnt="0"/>
      <dgm:spPr/>
    </dgm:pt>
    <dgm:pt modelId="{DD9F09E9-140B-1A4F-A9B3-DE5789108C27}" type="pres">
      <dgm:prSet presAssocID="{C20D80D4-5330-4740-BF9B-42355AC11CF9}" presName="rootText" presStyleLbl="node2" presStyleIdx="1" presStyleCnt="2" custScaleX="106886" custScaleY="71968">
        <dgm:presLayoutVars>
          <dgm:chPref val="3"/>
        </dgm:presLayoutVars>
      </dgm:prSet>
      <dgm:spPr/>
    </dgm:pt>
    <dgm:pt modelId="{BFCA7574-44BF-944A-A358-E12204E83412}" type="pres">
      <dgm:prSet presAssocID="{C20D80D4-5330-4740-BF9B-42355AC11CF9}" presName="rootConnector" presStyleLbl="node2" presStyleIdx="1" presStyleCnt="2"/>
      <dgm:spPr/>
    </dgm:pt>
    <dgm:pt modelId="{D37977DD-8DCB-7A4B-8DB0-0BAD2C2F9985}" type="pres">
      <dgm:prSet presAssocID="{C20D80D4-5330-4740-BF9B-42355AC11CF9}" presName="hierChild4" presStyleCnt="0"/>
      <dgm:spPr/>
    </dgm:pt>
    <dgm:pt modelId="{9B8A2849-5581-5345-8009-57535E7FA61F}" type="pres">
      <dgm:prSet presAssocID="{C20D80D4-5330-4740-BF9B-42355AC11CF9}" presName="hierChild5" presStyleCnt="0"/>
      <dgm:spPr/>
    </dgm:pt>
    <dgm:pt modelId="{61FD670C-1B07-3745-A472-D1F6CF357893}" type="pres">
      <dgm:prSet presAssocID="{D7174D1C-5148-4340-9FEB-C8D3845B9E0D}" presName="hierChild3" presStyleCnt="0"/>
      <dgm:spPr/>
    </dgm:pt>
  </dgm:ptLst>
  <dgm:cxnLst>
    <dgm:cxn modelId="{D43B6B07-77AA-0741-8ADE-3DB5F5C96187}" type="presOf" srcId="{AD0FDDDA-A353-0540-8F45-7B2DEFF6239C}" destId="{4F711C22-BACA-A94C-AECC-6B3BE00AC2A1}" srcOrd="0" destOrd="0" presId="urn:microsoft.com/office/officeart/2005/8/layout/orgChart1"/>
    <dgm:cxn modelId="{0B702D08-EE98-8649-AE33-BA2703851968}" srcId="{D7174D1C-5148-4340-9FEB-C8D3845B9E0D}" destId="{C20D80D4-5330-4740-BF9B-42355AC11CF9}" srcOrd="1" destOrd="0" parTransId="{D87BFC03-14BB-2E45-BEE7-46D75375319F}" sibTransId="{67674EF8-7151-AF47-AFD4-0AD486B94874}"/>
    <dgm:cxn modelId="{AF82AD09-73EE-FC41-87C5-71D873DCF553}" type="presOf" srcId="{7BA34FE7-1BCC-1148-86B0-F9D04CA34097}" destId="{7161B238-7AEB-934D-B8C8-034B6908567F}" srcOrd="1" destOrd="0" presId="urn:microsoft.com/office/officeart/2005/8/layout/orgChart1"/>
    <dgm:cxn modelId="{D178C425-732B-124E-B6EF-415DF7C11595}" type="presOf" srcId="{D7174D1C-5148-4340-9FEB-C8D3845B9E0D}" destId="{973DB4E2-5800-8140-B8F0-6124432E9700}" srcOrd="0" destOrd="0" presId="urn:microsoft.com/office/officeart/2005/8/layout/orgChart1"/>
    <dgm:cxn modelId="{F380822C-54D8-8B48-9B27-5F23866AD096}" type="presOf" srcId="{D87BFC03-14BB-2E45-BEE7-46D75375319F}" destId="{94623144-6C7D-0B4C-B586-ADFE7792EFA2}" srcOrd="0" destOrd="0" presId="urn:microsoft.com/office/officeart/2005/8/layout/orgChart1"/>
    <dgm:cxn modelId="{0515522D-494D-9F44-BF97-94C6C1B6BA69}" type="presOf" srcId="{C20D80D4-5330-4740-BF9B-42355AC11CF9}" destId="{BFCA7574-44BF-944A-A358-E12204E83412}" srcOrd="1" destOrd="0" presId="urn:microsoft.com/office/officeart/2005/8/layout/orgChart1"/>
    <dgm:cxn modelId="{A5C27B50-4200-CB49-B8DB-074DB8200963}" type="presOf" srcId="{5B581EAB-584C-D840-A140-1DAEFEAC3FC5}" destId="{F5E6D6C4-8BF1-2246-82E4-20061DA24402}" srcOrd="0" destOrd="0" presId="urn:microsoft.com/office/officeart/2005/8/layout/orgChart1"/>
    <dgm:cxn modelId="{504BD77F-26C9-C74A-B0FB-EFB7E11B7345}" type="presOf" srcId="{D7174D1C-5148-4340-9FEB-C8D3845B9E0D}" destId="{66E17CC4-C297-DA4D-B9F5-BC7D4384C125}" srcOrd="1" destOrd="0" presId="urn:microsoft.com/office/officeart/2005/8/layout/orgChart1"/>
    <dgm:cxn modelId="{3DC902BB-8AC4-964A-9C70-694E8719FF2A}" srcId="{D7174D1C-5148-4340-9FEB-C8D3845B9E0D}" destId="{7BA34FE7-1BCC-1148-86B0-F9D04CA34097}" srcOrd="0" destOrd="0" parTransId="{5B581EAB-584C-D840-A140-1DAEFEAC3FC5}" sibTransId="{F0ECD987-C560-E148-AB5B-C1FE136DF989}"/>
    <dgm:cxn modelId="{92905DD6-05DC-214A-9098-D5DFA6056EB4}" srcId="{AD0FDDDA-A353-0540-8F45-7B2DEFF6239C}" destId="{D7174D1C-5148-4340-9FEB-C8D3845B9E0D}" srcOrd="0" destOrd="0" parTransId="{9EE4E51B-6E46-5348-830D-9BEDEE966D8C}" sibTransId="{9B684D10-0E8D-B44E-B374-0730533598A8}"/>
    <dgm:cxn modelId="{90A049E0-B326-7943-855F-14E715523711}" type="presOf" srcId="{C20D80D4-5330-4740-BF9B-42355AC11CF9}" destId="{DD9F09E9-140B-1A4F-A9B3-DE5789108C27}" srcOrd="0" destOrd="0" presId="urn:microsoft.com/office/officeart/2005/8/layout/orgChart1"/>
    <dgm:cxn modelId="{320377FF-D4EE-AA44-8282-270479E94D8F}" type="presOf" srcId="{7BA34FE7-1BCC-1148-86B0-F9D04CA34097}" destId="{72335FBA-C1CB-AB43-9043-3689B022464A}" srcOrd="0" destOrd="0" presId="urn:microsoft.com/office/officeart/2005/8/layout/orgChart1"/>
    <dgm:cxn modelId="{DB312C25-AA24-C34B-8A46-CAC28A0BC135}" type="presParOf" srcId="{4F711C22-BACA-A94C-AECC-6B3BE00AC2A1}" destId="{DBC614EA-04D5-9947-AA42-C221EDB9E006}" srcOrd="0" destOrd="0" presId="urn:microsoft.com/office/officeart/2005/8/layout/orgChart1"/>
    <dgm:cxn modelId="{71893199-998C-DE4B-931E-CE6558BC5369}" type="presParOf" srcId="{DBC614EA-04D5-9947-AA42-C221EDB9E006}" destId="{FD65E92B-FD9D-5246-AA6B-709835ACCC9F}" srcOrd="0" destOrd="0" presId="urn:microsoft.com/office/officeart/2005/8/layout/orgChart1"/>
    <dgm:cxn modelId="{2E4087F1-12D2-4041-AF37-07E107721414}" type="presParOf" srcId="{FD65E92B-FD9D-5246-AA6B-709835ACCC9F}" destId="{973DB4E2-5800-8140-B8F0-6124432E9700}" srcOrd="0" destOrd="0" presId="urn:microsoft.com/office/officeart/2005/8/layout/orgChart1"/>
    <dgm:cxn modelId="{7ABA718B-E633-CD49-9614-5CC48CB544C2}" type="presParOf" srcId="{FD65E92B-FD9D-5246-AA6B-709835ACCC9F}" destId="{66E17CC4-C297-DA4D-B9F5-BC7D4384C125}" srcOrd="1" destOrd="0" presId="urn:microsoft.com/office/officeart/2005/8/layout/orgChart1"/>
    <dgm:cxn modelId="{3B2C2289-EEBA-9C49-84A1-D2B2D78EE7DB}" type="presParOf" srcId="{DBC614EA-04D5-9947-AA42-C221EDB9E006}" destId="{BEFC9EDA-F4BD-8C46-BE79-3697157A4895}" srcOrd="1" destOrd="0" presId="urn:microsoft.com/office/officeart/2005/8/layout/orgChart1"/>
    <dgm:cxn modelId="{50125753-4C78-AD4C-AB2E-95D89250E217}" type="presParOf" srcId="{BEFC9EDA-F4BD-8C46-BE79-3697157A4895}" destId="{F5E6D6C4-8BF1-2246-82E4-20061DA24402}" srcOrd="0" destOrd="0" presId="urn:microsoft.com/office/officeart/2005/8/layout/orgChart1"/>
    <dgm:cxn modelId="{BD2A78EA-2887-734E-ADBE-80A5DDD775F4}" type="presParOf" srcId="{BEFC9EDA-F4BD-8C46-BE79-3697157A4895}" destId="{C7B819E0-994A-5443-B7F8-4ACBE247CE3F}" srcOrd="1" destOrd="0" presId="urn:microsoft.com/office/officeart/2005/8/layout/orgChart1"/>
    <dgm:cxn modelId="{08B64E75-F1DD-F34E-829E-723BDBACC2A6}" type="presParOf" srcId="{C7B819E0-994A-5443-B7F8-4ACBE247CE3F}" destId="{9A113932-8608-7F40-BC30-13F44D24736A}" srcOrd="0" destOrd="0" presId="urn:microsoft.com/office/officeart/2005/8/layout/orgChart1"/>
    <dgm:cxn modelId="{0243A821-7FAE-174A-AC92-A80FFDD29FE9}" type="presParOf" srcId="{9A113932-8608-7F40-BC30-13F44D24736A}" destId="{72335FBA-C1CB-AB43-9043-3689B022464A}" srcOrd="0" destOrd="0" presId="urn:microsoft.com/office/officeart/2005/8/layout/orgChart1"/>
    <dgm:cxn modelId="{D76E3433-5E8D-E845-9DA2-45DA90F166F8}" type="presParOf" srcId="{9A113932-8608-7F40-BC30-13F44D24736A}" destId="{7161B238-7AEB-934D-B8C8-034B6908567F}" srcOrd="1" destOrd="0" presId="urn:microsoft.com/office/officeart/2005/8/layout/orgChart1"/>
    <dgm:cxn modelId="{F04AB5C3-BCAE-104E-9AD5-C34C196BF834}" type="presParOf" srcId="{C7B819E0-994A-5443-B7F8-4ACBE247CE3F}" destId="{F8062EC0-DC06-8A44-95EA-56C6B6EC261F}" srcOrd="1" destOrd="0" presId="urn:microsoft.com/office/officeart/2005/8/layout/orgChart1"/>
    <dgm:cxn modelId="{DDB56DB6-2474-F646-83A1-56361CA69EA2}" type="presParOf" srcId="{C7B819E0-994A-5443-B7F8-4ACBE247CE3F}" destId="{E5635503-BC77-2946-819E-5AAB8EB3EEFF}" srcOrd="2" destOrd="0" presId="urn:microsoft.com/office/officeart/2005/8/layout/orgChart1"/>
    <dgm:cxn modelId="{22DD0F89-189A-684A-83F6-CE42BB056438}" type="presParOf" srcId="{BEFC9EDA-F4BD-8C46-BE79-3697157A4895}" destId="{94623144-6C7D-0B4C-B586-ADFE7792EFA2}" srcOrd="2" destOrd="0" presId="urn:microsoft.com/office/officeart/2005/8/layout/orgChart1"/>
    <dgm:cxn modelId="{E238676B-F8A4-054C-BBE3-D4F66412CF81}" type="presParOf" srcId="{BEFC9EDA-F4BD-8C46-BE79-3697157A4895}" destId="{942DD163-CF50-3349-A295-8FAC633BF444}" srcOrd="3" destOrd="0" presId="urn:microsoft.com/office/officeart/2005/8/layout/orgChart1"/>
    <dgm:cxn modelId="{3D551B84-3F09-1A43-BC5F-36905AAC3FE7}" type="presParOf" srcId="{942DD163-CF50-3349-A295-8FAC633BF444}" destId="{BD3B70D5-16B7-7440-B306-3B4E30BFDBB9}" srcOrd="0" destOrd="0" presId="urn:microsoft.com/office/officeart/2005/8/layout/orgChart1"/>
    <dgm:cxn modelId="{BC465BF6-85D7-A245-B967-775125D332BE}" type="presParOf" srcId="{BD3B70D5-16B7-7440-B306-3B4E30BFDBB9}" destId="{DD9F09E9-140B-1A4F-A9B3-DE5789108C27}" srcOrd="0" destOrd="0" presId="urn:microsoft.com/office/officeart/2005/8/layout/orgChart1"/>
    <dgm:cxn modelId="{AC2F4C6D-E5F0-7842-A26B-0D0789A51E08}" type="presParOf" srcId="{BD3B70D5-16B7-7440-B306-3B4E30BFDBB9}" destId="{BFCA7574-44BF-944A-A358-E12204E83412}" srcOrd="1" destOrd="0" presId="urn:microsoft.com/office/officeart/2005/8/layout/orgChart1"/>
    <dgm:cxn modelId="{843F0106-1F59-7048-880A-7514D6221ABB}" type="presParOf" srcId="{942DD163-CF50-3349-A295-8FAC633BF444}" destId="{D37977DD-8DCB-7A4B-8DB0-0BAD2C2F9985}" srcOrd="1" destOrd="0" presId="urn:microsoft.com/office/officeart/2005/8/layout/orgChart1"/>
    <dgm:cxn modelId="{93780413-C8F8-9E41-8FB1-3CE147A04195}" type="presParOf" srcId="{942DD163-CF50-3349-A295-8FAC633BF444}" destId="{9B8A2849-5581-5345-8009-57535E7FA61F}" srcOrd="2" destOrd="0" presId="urn:microsoft.com/office/officeart/2005/8/layout/orgChart1"/>
    <dgm:cxn modelId="{58641895-6543-024B-9731-7208D648D1B7}" type="presParOf" srcId="{DBC614EA-04D5-9947-AA42-C221EDB9E006}" destId="{61FD670C-1B07-3745-A472-D1F6CF35789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23144-6C7D-0B4C-B586-ADFE7792EFA2}">
      <dsp:nvSpPr>
        <dsp:cNvPr id="0" name=""/>
        <dsp:cNvSpPr/>
      </dsp:nvSpPr>
      <dsp:spPr>
        <a:xfrm>
          <a:off x="3159071" y="1585040"/>
          <a:ext cx="1519601" cy="509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107"/>
              </a:lnTo>
              <a:lnTo>
                <a:pt x="1519601" y="188107"/>
              </a:lnTo>
              <a:lnTo>
                <a:pt x="1519601" y="509606"/>
              </a:lnTo>
            </a:path>
          </a:pathLst>
        </a:cu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6D6C4-8BF1-2246-82E4-20061DA24402}">
      <dsp:nvSpPr>
        <dsp:cNvPr id="0" name=""/>
        <dsp:cNvSpPr/>
      </dsp:nvSpPr>
      <dsp:spPr>
        <a:xfrm>
          <a:off x="1227445" y="1585040"/>
          <a:ext cx="1931625" cy="509606"/>
        </a:xfrm>
        <a:custGeom>
          <a:avLst/>
          <a:gdLst/>
          <a:ahLst/>
          <a:cxnLst/>
          <a:rect l="0" t="0" r="0" b="0"/>
          <a:pathLst>
            <a:path>
              <a:moveTo>
                <a:pt x="1931625" y="0"/>
              </a:moveTo>
              <a:lnTo>
                <a:pt x="1931625" y="188107"/>
              </a:lnTo>
              <a:lnTo>
                <a:pt x="0" y="188107"/>
              </a:lnTo>
              <a:lnTo>
                <a:pt x="0" y="509606"/>
              </a:lnTo>
            </a:path>
          </a:pathLst>
        </a:cu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3DB4E2-5800-8140-B8F0-6124432E9700}">
      <dsp:nvSpPr>
        <dsp:cNvPr id="0" name=""/>
        <dsp:cNvSpPr/>
      </dsp:nvSpPr>
      <dsp:spPr>
        <a:xfrm>
          <a:off x="697232" y="1000953"/>
          <a:ext cx="4923676" cy="584086"/>
        </a:xfrm>
        <a:prstGeom prst="rect">
          <a:avLst/>
        </a:prstGeom>
        <a:solidFill>
          <a:srgbClr val="97CDD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tx1"/>
              </a:solidFill>
            </a:rPr>
            <a:t>Vídeos (.AVI) o </a:t>
          </a:r>
          <a:r>
            <a:rPr lang="es-ES" sz="2400" kern="1200" dirty="0" err="1">
              <a:solidFill>
                <a:schemeClr val="tx1"/>
              </a:solidFill>
            </a:rPr>
            <a:t>imatges</a:t>
          </a:r>
          <a:r>
            <a:rPr lang="es-ES" sz="2400" kern="1200" dirty="0">
              <a:solidFill>
                <a:schemeClr val="tx1"/>
              </a:solidFill>
            </a:rPr>
            <a:t> (.DICOM)</a:t>
          </a:r>
        </a:p>
      </dsp:txBody>
      <dsp:txXfrm>
        <a:off x="697232" y="1000953"/>
        <a:ext cx="4923676" cy="584086"/>
      </dsp:txXfrm>
    </dsp:sp>
    <dsp:sp modelId="{72335FBA-C1CB-AB43-9043-3689B022464A}">
      <dsp:nvSpPr>
        <dsp:cNvPr id="0" name=""/>
        <dsp:cNvSpPr/>
      </dsp:nvSpPr>
      <dsp:spPr>
        <a:xfrm>
          <a:off x="29342" y="2094646"/>
          <a:ext cx="2396206" cy="1101791"/>
        </a:xfrm>
        <a:prstGeom prst="rect">
          <a:avLst/>
        </a:prstGeom>
        <a:solidFill>
          <a:srgbClr val="97CDD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1"/>
              </a:solidFill>
            </a:rPr>
            <a:t>Aortes</a:t>
          </a:r>
          <a:r>
            <a:rPr lang="es-ES" sz="2400" kern="1200" dirty="0">
              <a:solidFill>
                <a:schemeClr val="tx1"/>
              </a:solidFill>
            </a:rPr>
            <a:t> sanes</a:t>
          </a:r>
        </a:p>
      </dsp:txBody>
      <dsp:txXfrm>
        <a:off x="29342" y="2094646"/>
        <a:ext cx="2396206" cy="1101791"/>
      </dsp:txXfrm>
    </dsp:sp>
    <dsp:sp modelId="{DD9F09E9-140B-1A4F-A9B3-DE5789108C27}">
      <dsp:nvSpPr>
        <dsp:cNvPr id="0" name=""/>
        <dsp:cNvSpPr/>
      </dsp:nvSpPr>
      <dsp:spPr>
        <a:xfrm>
          <a:off x="3042305" y="2094646"/>
          <a:ext cx="3272734" cy="1101791"/>
        </a:xfrm>
        <a:prstGeom prst="rect">
          <a:avLst/>
        </a:prstGeom>
        <a:solidFill>
          <a:srgbClr val="97CDD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1"/>
              </a:solidFill>
            </a:rPr>
            <a:t>Aortes</a:t>
          </a:r>
          <a:r>
            <a:rPr lang="es-ES" sz="2400" kern="1200" dirty="0">
              <a:solidFill>
                <a:schemeClr val="tx1"/>
              </a:solidFill>
            </a:rPr>
            <a:t> </a:t>
          </a:r>
          <a:r>
            <a:rPr lang="es-ES" sz="2400" kern="1200" dirty="0" err="1">
              <a:solidFill>
                <a:schemeClr val="tx1"/>
              </a:solidFill>
            </a:rPr>
            <a:t>amb</a:t>
          </a:r>
          <a:r>
            <a:rPr lang="es-ES" sz="2400" kern="1200" dirty="0">
              <a:solidFill>
                <a:schemeClr val="tx1"/>
              </a:solidFill>
            </a:rPr>
            <a:t> aneurisma (</a:t>
          </a:r>
          <a:r>
            <a:rPr lang="es-ES" sz="2400" kern="1200" dirty="0" err="1">
              <a:solidFill>
                <a:schemeClr val="tx1"/>
              </a:solidFill>
            </a:rPr>
            <a:t>amb</a:t>
          </a:r>
          <a:r>
            <a:rPr lang="es-ES" sz="2400" kern="1200" dirty="0">
              <a:solidFill>
                <a:schemeClr val="tx1"/>
              </a:solidFill>
            </a:rPr>
            <a:t> o </a:t>
          </a:r>
          <a:r>
            <a:rPr lang="es-ES" sz="2400" kern="1200" dirty="0" err="1">
              <a:solidFill>
                <a:schemeClr val="tx1"/>
              </a:solidFill>
            </a:rPr>
            <a:t>sense</a:t>
          </a:r>
          <a:r>
            <a:rPr lang="es-ES" sz="2400" kern="1200" dirty="0">
              <a:solidFill>
                <a:schemeClr val="tx1"/>
              </a:solidFill>
            </a:rPr>
            <a:t> trombo)</a:t>
          </a:r>
        </a:p>
      </dsp:txBody>
      <dsp:txXfrm>
        <a:off x="3042305" y="2094646"/>
        <a:ext cx="3272734" cy="1101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570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Mitjançant un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ecògraf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que emet ones sonores a través d’un transductor, podem observar l’estat de l’aorta. Els teixits de diferents densitats absorbeixen i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reflexen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les ones de manera diferent, resultant en imatges en escala de grisos, on el negre seria l’absència de resistència al pas del so, i per tant, l’absència de teixit.</a:t>
            </a:r>
            <a:endParaRPr lang="ca-ES" noProof="0" dirty="0"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87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Mitjançant un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ecògraf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que emet ones sonores a través d’un transductor, podem observar l’estat de l’aorta. Els teixits de diferents densitats absorbeixen i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reflexen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les ones de manera diferent, resultant en imatges en escala de grisos, on el negre seria l’absència de resistència al pas del so, i per tant, l’absència de teixit.</a:t>
            </a:r>
            <a:endParaRPr lang="ca-ES" noProof="0" dirty="0"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946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Mitjançant un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ecògraf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que emet ones sonores a través d’un transductor, podem observar l’estat de l’aorta. Els teixits de diferents densitats absorbeixen i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reflexen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les ones de manera diferent, resultant en imatges en escala de grisos, on el negre seria l’absència de resistència al pas del so, i per tant, l’absència de teixit.</a:t>
            </a:r>
            <a:endParaRPr lang="ca-ES" noProof="0" dirty="0"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2296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Mitjançant un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ecògraf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que emet ones sonores a través d’un transductor, podem observar l’estat de l’aorta. Els teixits de diferents densitats absorbeixen i </a:t>
            </a:r>
            <a:r>
              <a:rPr lang="ca-ES" b="0" i="0" u="none" strike="noStrike" noProof="0" dirty="0" err="1">
                <a:solidFill>
                  <a:srgbClr val="1B1F20"/>
                </a:solidFill>
                <a:effectLst/>
                <a:latin typeface="Inter"/>
              </a:rPr>
              <a:t>reflexen</a:t>
            </a:r>
            <a:r>
              <a:rPr lang="ca-ES" b="0" i="0" u="none" strike="noStrike" noProof="0" dirty="0">
                <a:solidFill>
                  <a:srgbClr val="1B1F20"/>
                </a:solidFill>
                <a:effectLst/>
                <a:latin typeface="Inter"/>
              </a:rPr>
              <a:t> les ones de manera diferent, resultant en imatges en escala de grisos, on el negre seria l’absència de resistència al pas del so, i per tant, l’absència de teixit.</a:t>
            </a:r>
            <a:endParaRPr lang="ca-ES" noProof="0" dirty="0"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541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24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78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9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19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89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404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51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860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648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009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677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665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792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7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18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72b54ff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6c72b54ff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c72b54ff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6c72b54ff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595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012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87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04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60e6a98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b60e6a98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36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ol i objectes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38288" y="310753"/>
            <a:ext cx="656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231900" y="1445419"/>
            <a:ext cx="68691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220788" y="4683919"/>
            <a:ext cx="14034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15477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28560" y="1369170"/>
            <a:ext cx="7886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AND_BOD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28560" y="273780"/>
            <a:ext cx="78864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628560" y="1369170"/>
            <a:ext cx="78864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3.avi"/><Relationship Id="rId7" Type="http://schemas.openxmlformats.org/officeDocument/2006/relationships/image" Target="../media/image5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avi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avi"/><Relationship Id="rId7" Type="http://schemas.openxmlformats.org/officeDocument/2006/relationships/image" Target="../media/image5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5.avi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27.png"/><Relationship Id="rId9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36">
            <a:extLst>
              <a:ext uri="{FF2B5EF4-FFF2-40B4-BE49-F238E27FC236}">
                <a16:creationId xmlns:a16="http://schemas.microsoft.com/office/drawing/2014/main" id="{F3AFABC3-42AF-4BFA-8888-ADD9F6E3C732}"/>
              </a:ext>
            </a:extLst>
          </p:cNvPr>
          <p:cNvSpPr txBox="1">
            <a:spLocks noGrp="1"/>
          </p:cNvSpPr>
          <p:nvPr/>
        </p:nvSpPr>
        <p:spPr>
          <a:xfrm>
            <a:off x="311700" y="962652"/>
            <a:ext cx="85206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 ratolí com a eina per lluitar contra l'assassí d'Albert Einstein</a:t>
            </a:r>
            <a:endParaRPr sz="3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208;p36">
            <a:extLst>
              <a:ext uri="{FF2B5EF4-FFF2-40B4-BE49-F238E27FC236}">
                <a16:creationId xmlns:a16="http://schemas.microsoft.com/office/drawing/2014/main" id="{65C010D2-DD01-428A-9F0C-633D5077249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325" y="4564087"/>
            <a:ext cx="1990726" cy="5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9;p36">
            <a:extLst>
              <a:ext uri="{FF2B5EF4-FFF2-40B4-BE49-F238E27FC236}">
                <a16:creationId xmlns:a16="http://schemas.microsoft.com/office/drawing/2014/main" id="{CE0FCDDB-A829-4E9A-B6FC-98DCE29E7EE7}"/>
              </a:ext>
            </a:extLst>
          </p:cNvPr>
          <p:cNvSpPr txBox="1">
            <a:spLocks noGrp="1"/>
          </p:cNvSpPr>
          <p:nvPr/>
        </p:nvSpPr>
        <p:spPr>
          <a:xfrm>
            <a:off x="311700" y="140676"/>
            <a:ext cx="852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Reptes</a:t>
            </a:r>
            <a:endParaRPr sz="1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210;p36">
            <a:extLst>
              <a:ext uri="{FF2B5EF4-FFF2-40B4-BE49-F238E27FC236}">
                <a16:creationId xmlns:a16="http://schemas.microsoft.com/office/drawing/2014/main" id="{49DD8B7D-AE82-4A74-8EE7-95E1B67F2F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100" y="4564099"/>
            <a:ext cx="5434525" cy="4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Model animal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C57BL/6 Mice | Charles River">
            <a:extLst>
              <a:ext uri="{FF2B5EF4-FFF2-40B4-BE49-F238E27FC236}">
                <a16:creationId xmlns:a16="http://schemas.microsoft.com/office/drawing/2014/main" id="{9B59E000-6E8E-2CFB-436D-17491C29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9" y="1252006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177F3E-0D68-6289-7E09-5441D9F68CE3}"/>
              </a:ext>
            </a:extLst>
          </p:cNvPr>
          <p:cNvCxnSpPr>
            <a:cxnSpLocks/>
          </p:cNvCxnSpPr>
          <p:nvPr/>
        </p:nvCxnSpPr>
        <p:spPr>
          <a:xfrm flipH="1">
            <a:off x="1421924" y="2125091"/>
            <a:ext cx="280263" cy="658219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EB5A937-3BF2-8834-34FD-34CAA2667927}"/>
              </a:ext>
            </a:extLst>
          </p:cNvPr>
          <p:cNvCxnSpPr>
            <a:cxnSpLocks/>
          </p:cNvCxnSpPr>
          <p:nvPr/>
        </p:nvCxnSpPr>
        <p:spPr>
          <a:xfrm>
            <a:off x="1834189" y="2125091"/>
            <a:ext cx="338299" cy="658219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57BL/6 Mice | Charles River">
            <a:extLst>
              <a:ext uri="{FF2B5EF4-FFF2-40B4-BE49-F238E27FC236}">
                <a16:creationId xmlns:a16="http://schemas.microsoft.com/office/drawing/2014/main" id="{4BFAC1AB-0E0B-76D9-7383-B71D8D6D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29" y="1118728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7FE61B0-42D9-B144-7149-2548A0959A36}"/>
              </a:ext>
            </a:extLst>
          </p:cNvPr>
          <p:cNvCxnSpPr>
            <a:cxnSpLocks/>
          </p:cNvCxnSpPr>
          <p:nvPr/>
        </p:nvCxnSpPr>
        <p:spPr>
          <a:xfrm flipH="1">
            <a:off x="4263108" y="2058452"/>
            <a:ext cx="301675" cy="724858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D64B4F8-A169-DA61-D0E4-4F903DAECC1B}"/>
              </a:ext>
            </a:extLst>
          </p:cNvPr>
          <p:cNvCxnSpPr>
            <a:cxnSpLocks/>
          </p:cNvCxnSpPr>
          <p:nvPr/>
        </p:nvCxnSpPr>
        <p:spPr>
          <a:xfrm>
            <a:off x="4696785" y="2058452"/>
            <a:ext cx="317276" cy="724858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>
            <a:off x="1217739" y="891291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>
            <a:off x="3827660" y="891291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sp>
        <p:nvSpPr>
          <p:cNvPr id="24" name="Llamada rectangular redondeada 23">
            <a:extLst>
              <a:ext uri="{FF2B5EF4-FFF2-40B4-BE49-F238E27FC236}">
                <a16:creationId xmlns:a16="http://schemas.microsoft.com/office/drawing/2014/main" id="{7FCA3E9F-1308-29DC-5DF3-991742AD489D}"/>
              </a:ext>
            </a:extLst>
          </p:cNvPr>
          <p:cNvSpPr/>
          <p:nvPr/>
        </p:nvSpPr>
        <p:spPr>
          <a:xfrm>
            <a:off x="6406429" y="887014"/>
            <a:ext cx="1973642" cy="1566819"/>
          </a:xfrm>
          <a:prstGeom prst="wedgeRoundRectCallout">
            <a:avLst>
              <a:gd name="adj1" fmla="val -111428"/>
              <a:gd name="adj2" fmla="val -1758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Però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de quina manera es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podria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saber si el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fàrmac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prevé o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millora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l’AAA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sacrificar-me?</a:t>
            </a:r>
          </a:p>
        </p:txBody>
      </p:sp>
      <p:pic>
        <p:nvPicPr>
          <p:cNvPr id="2" name="Imagen 1" descr="Imagen que contiene interior, hombre, monitor, foto&#10;&#10;Descripción generada automáticamente">
            <a:extLst>
              <a:ext uri="{FF2B5EF4-FFF2-40B4-BE49-F238E27FC236}">
                <a16:creationId xmlns:a16="http://schemas.microsoft.com/office/drawing/2014/main" id="{91502742-7C59-0363-52BC-0F822D3893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38046" r="20471" b="37438"/>
          <a:stretch/>
        </p:blipFill>
        <p:spPr>
          <a:xfrm rot="5400000">
            <a:off x="3507376" y="3558119"/>
            <a:ext cx="2262417" cy="712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Imagen 2" descr="Un reloj de aguja&#10;&#10;Descripción generada automáticamente con confianza baja">
            <a:extLst>
              <a:ext uri="{FF2B5EF4-FFF2-40B4-BE49-F238E27FC236}">
                <a16:creationId xmlns:a16="http://schemas.microsoft.com/office/drawing/2014/main" id="{F922B5BD-C926-B1D1-E670-5C83507490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t="43336" r="23562" b="34506"/>
          <a:stretch/>
        </p:blipFill>
        <p:spPr>
          <a:xfrm rot="5400000">
            <a:off x="666616" y="3557695"/>
            <a:ext cx="2261180" cy="712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 descr="VISUALSONICS Vevo 3100 - Compra al mejor precio">
            <a:extLst>
              <a:ext uri="{FF2B5EF4-FFF2-40B4-BE49-F238E27FC236}">
                <a16:creationId xmlns:a16="http://schemas.microsoft.com/office/drawing/2014/main" id="{DA0CA53C-29CD-189A-EFCA-B60DC0D0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25" y="2689668"/>
            <a:ext cx="1622386" cy="215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D671659A-5040-8C9B-417E-6B173F468204}"/>
              </a:ext>
            </a:extLst>
          </p:cNvPr>
          <p:cNvSpPr/>
          <p:nvPr/>
        </p:nvSpPr>
        <p:spPr>
          <a:xfrm>
            <a:off x="7512415" y="3258438"/>
            <a:ext cx="1511663" cy="742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Ultrasonografia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3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Com fem les ecografies?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7D46276-8D1D-B7B8-1995-BA72A57C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9" y="1647529"/>
            <a:ext cx="2873260" cy="3144100"/>
          </a:xfrm>
          <a:prstGeom prst="rect">
            <a:avLst/>
          </a:prstGeom>
        </p:spPr>
      </p:pic>
      <p:pic>
        <p:nvPicPr>
          <p:cNvPr id="14" name="Imagen 13" descr="Imagen que contiene agua, hombre, montar a caballo, pasto&#10;&#10;Descripción generada automáticamente">
            <a:extLst>
              <a:ext uri="{FF2B5EF4-FFF2-40B4-BE49-F238E27FC236}">
                <a16:creationId xmlns:a16="http://schemas.microsoft.com/office/drawing/2014/main" id="{965B0027-876F-B671-A0F4-916D9EF77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43" y="1027611"/>
            <a:ext cx="2857960" cy="1805657"/>
          </a:xfrm>
          <a:prstGeom prst="rect">
            <a:avLst/>
          </a:prstGeom>
          <a:ln w="28575">
            <a:solidFill>
              <a:srgbClr val="016D8F"/>
            </a:solidFill>
          </a:ln>
        </p:spPr>
      </p:pic>
      <p:sp>
        <p:nvSpPr>
          <p:cNvPr id="20" name="Flecha curva 19">
            <a:extLst>
              <a:ext uri="{FF2B5EF4-FFF2-40B4-BE49-F238E27FC236}">
                <a16:creationId xmlns:a16="http://schemas.microsoft.com/office/drawing/2014/main" id="{3F5FD136-E549-D15F-318F-8FC10869F3F1}"/>
              </a:ext>
            </a:extLst>
          </p:cNvPr>
          <p:cNvSpPr/>
          <p:nvPr/>
        </p:nvSpPr>
        <p:spPr>
          <a:xfrm>
            <a:off x="2844312" y="1352445"/>
            <a:ext cx="1151792" cy="270194"/>
          </a:xfrm>
          <a:custGeom>
            <a:avLst/>
            <a:gdLst>
              <a:gd name="connsiteX0" fmla="*/ 0 w 1151792"/>
              <a:gd name="connsiteY0" fmla="*/ 270194 h 270194"/>
              <a:gd name="connsiteX1" fmla="*/ 0 w 1151792"/>
              <a:gd name="connsiteY1" fmla="*/ 270194 h 270194"/>
              <a:gd name="connsiteX2" fmla="*/ 202646 w 1151792"/>
              <a:gd name="connsiteY2" fmla="*/ 67548 h 270194"/>
              <a:gd name="connsiteX3" fmla="*/ 625813 w 1151792"/>
              <a:gd name="connsiteY3" fmla="*/ 67548 h 270194"/>
              <a:gd name="connsiteX4" fmla="*/ 1084244 w 1151792"/>
              <a:gd name="connsiteY4" fmla="*/ 67549 h 270194"/>
              <a:gd name="connsiteX5" fmla="*/ 1084244 w 1151792"/>
              <a:gd name="connsiteY5" fmla="*/ 0 h 270194"/>
              <a:gd name="connsiteX6" fmla="*/ 1151792 w 1151792"/>
              <a:gd name="connsiteY6" fmla="*/ 67549 h 270194"/>
              <a:gd name="connsiteX7" fmla="*/ 1084244 w 1151792"/>
              <a:gd name="connsiteY7" fmla="*/ 135097 h 270194"/>
              <a:gd name="connsiteX8" fmla="*/ 1084244 w 1151792"/>
              <a:gd name="connsiteY8" fmla="*/ 67549 h 270194"/>
              <a:gd name="connsiteX9" fmla="*/ 634629 w 1151792"/>
              <a:gd name="connsiteY9" fmla="*/ 67549 h 270194"/>
              <a:gd name="connsiteX10" fmla="*/ 202646 w 1151792"/>
              <a:gd name="connsiteY10" fmla="*/ 67549 h 270194"/>
              <a:gd name="connsiteX11" fmla="*/ 0 w 1151792"/>
              <a:gd name="connsiteY11" fmla="*/ 270195 h 270194"/>
              <a:gd name="connsiteX12" fmla="*/ 0 w 1151792"/>
              <a:gd name="connsiteY12" fmla="*/ 270194 h 27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792" h="270194" fill="none" extrusionOk="0">
                <a:moveTo>
                  <a:pt x="0" y="270194"/>
                </a:moveTo>
                <a:lnTo>
                  <a:pt x="0" y="270194"/>
                </a:lnTo>
                <a:cubicBezTo>
                  <a:pt x="7197" y="151975"/>
                  <a:pt x="91296" y="64875"/>
                  <a:pt x="202646" y="67548"/>
                </a:cubicBezTo>
                <a:cubicBezTo>
                  <a:pt x="371344" y="49084"/>
                  <a:pt x="526809" y="105210"/>
                  <a:pt x="625813" y="67548"/>
                </a:cubicBezTo>
                <a:cubicBezTo>
                  <a:pt x="724818" y="29887"/>
                  <a:pt x="874901" y="88615"/>
                  <a:pt x="1084244" y="67549"/>
                </a:cubicBezTo>
                <a:cubicBezTo>
                  <a:pt x="1083405" y="37791"/>
                  <a:pt x="1089451" y="31463"/>
                  <a:pt x="1084244" y="0"/>
                </a:cubicBezTo>
                <a:cubicBezTo>
                  <a:pt x="1116174" y="30127"/>
                  <a:pt x="1119437" y="43982"/>
                  <a:pt x="1151792" y="67549"/>
                </a:cubicBezTo>
                <a:cubicBezTo>
                  <a:pt x="1142334" y="89645"/>
                  <a:pt x="1101537" y="105704"/>
                  <a:pt x="1084244" y="135097"/>
                </a:cubicBezTo>
                <a:cubicBezTo>
                  <a:pt x="1079688" y="118663"/>
                  <a:pt x="1091622" y="87759"/>
                  <a:pt x="1084244" y="67549"/>
                </a:cubicBezTo>
                <a:cubicBezTo>
                  <a:pt x="969799" y="96951"/>
                  <a:pt x="836976" y="28673"/>
                  <a:pt x="634629" y="67549"/>
                </a:cubicBezTo>
                <a:cubicBezTo>
                  <a:pt x="432282" y="106425"/>
                  <a:pt x="306897" y="41193"/>
                  <a:pt x="202646" y="67549"/>
                </a:cubicBezTo>
                <a:cubicBezTo>
                  <a:pt x="84498" y="80057"/>
                  <a:pt x="-8785" y="146621"/>
                  <a:pt x="0" y="270195"/>
                </a:cubicBezTo>
                <a:lnTo>
                  <a:pt x="0" y="270194"/>
                </a:lnTo>
                <a:close/>
              </a:path>
              <a:path w="1151792" h="270194" stroke="0" extrusionOk="0">
                <a:moveTo>
                  <a:pt x="0" y="270194"/>
                </a:moveTo>
                <a:lnTo>
                  <a:pt x="0" y="270194"/>
                </a:lnTo>
                <a:cubicBezTo>
                  <a:pt x="-24333" y="143267"/>
                  <a:pt x="85378" y="69556"/>
                  <a:pt x="202646" y="67548"/>
                </a:cubicBezTo>
                <a:cubicBezTo>
                  <a:pt x="425832" y="19152"/>
                  <a:pt x="481671" y="69359"/>
                  <a:pt x="661077" y="67549"/>
                </a:cubicBezTo>
                <a:cubicBezTo>
                  <a:pt x="840483" y="65739"/>
                  <a:pt x="906765" y="80704"/>
                  <a:pt x="1084244" y="67549"/>
                </a:cubicBezTo>
                <a:cubicBezTo>
                  <a:pt x="1077168" y="44250"/>
                  <a:pt x="1091877" y="27269"/>
                  <a:pt x="1084244" y="0"/>
                </a:cubicBezTo>
                <a:cubicBezTo>
                  <a:pt x="1114541" y="25084"/>
                  <a:pt x="1128920" y="55854"/>
                  <a:pt x="1151792" y="67549"/>
                </a:cubicBezTo>
                <a:cubicBezTo>
                  <a:pt x="1141851" y="93132"/>
                  <a:pt x="1100315" y="113721"/>
                  <a:pt x="1084244" y="135097"/>
                </a:cubicBezTo>
                <a:cubicBezTo>
                  <a:pt x="1083439" y="105515"/>
                  <a:pt x="1086702" y="100880"/>
                  <a:pt x="1084244" y="67549"/>
                </a:cubicBezTo>
                <a:cubicBezTo>
                  <a:pt x="865577" y="69229"/>
                  <a:pt x="839125" y="61313"/>
                  <a:pt x="625813" y="67549"/>
                </a:cubicBezTo>
                <a:cubicBezTo>
                  <a:pt x="412501" y="73785"/>
                  <a:pt x="398561" y="22847"/>
                  <a:pt x="202646" y="67549"/>
                </a:cubicBezTo>
                <a:cubicBezTo>
                  <a:pt x="106894" y="92450"/>
                  <a:pt x="15782" y="177609"/>
                  <a:pt x="0" y="270195"/>
                </a:cubicBezTo>
                <a:lnTo>
                  <a:pt x="0" y="270194"/>
                </a:lnTo>
                <a:close/>
              </a:path>
            </a:pathLst>
          </a:custGeom>
          <a:solidFill>
            <a:srgbClr val="016D8F"/>
          </a:solidFill>
          <a:ln>
            <a:solidFill>
              <a:srgbClr val="016D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25000"/>
                      <a:gd name="adj3" fmla="val 25000"/>
                      <a:gd name="adj4" fmla="val 875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26" name="Picture 2" descr="VISUALSONICS Vevo 3100 - Compra al mejor precio">
            <a:extLst>
              <a:ext uri="{FF2B5EF4-FFF2-40B4-BE49-F238E27FC236}">
                <a16:creationId xmlns:a16="http://schemas.microsoft.com/office/drawing/2014/main" id="{DA0CA53C-29CD-189A-EFCA-B60DC0D05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/>
          <a:stretch/>
        </p:blipFill>
        <p:spPr bwMode="auto">
          <a:xfrm>
            <a:off x="343092" y="819694"/>
            <a:ext cx="883218" cy="16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6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Com fem les ecografies?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7D46276-8D1D-B7B8-1995-BA72A57C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9" y="1647529"/>
            <a:ext cx="2873260" cy="3144100"/>
          </a:xfrm>
          <a:prstGeom prst="rect">
            <a:avLst/>
          </a:prstGeom>
        </p:spPr>
      </p:pic>
      <p:pic>
        <p:nvPicPr>
          <p:cNvPr id="14" name="Imagen 13" descr="Imagen que contiene agua, hombre, montar a caballo, pasto&#10;&#10;Descripción generada automáticamente">
            <a:extLst>
              <a:ext uri="{FF2B5EF4-FFF2-40B4-BE49-F238E27FC236}">
                <a16:creationId xmlns:a16="http://schemas.microsoft.com/office/drawing/2014/main" id="{965B0027-876F-B671-A0F4-916D9EF77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43" y="1027611"/>
            <a:ext cx="2857960" cy="1805657"/>
          </a:xfrm>
          <a:prstGeom prst="rect">
            <a:avLst/>
          </a:prstGeom>
          <a:ln w="28575">
            <a:solidFill>
              <a:srgbClr val="016D8F"/>
            </a:solidFill>
          </a:ln>
        </p:spPr>
      </p:pic>
      <p:pic>
        <p:nvPicPr>
          <p:cNvPr id="19" name="Imagen 18" descr="Imagen que contiene viendo, parado, sostener, tablero&#10;&#10;Descripción generada automáticamente">
            <a:extLst>
              <a:ext uri="{FF2B5EF4-FFF2-40B4-BE49-F238E27FC236}">
                <a16:creationId xmlns:a16="http://schemas.microsoft.com/office/drawing/2014/main" id="{3EB043D9-80C1-AB33-11B2-83357DF04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852" y="3028469"/>
            <a:ext cx="2857960" cy="1806072"/>
          </a:xfrm>
          <a:prstGeom prst="rect">
            <a:avLst/>
          </a:prstGeom>
          <a:ln w="28575">
            <a:solidFill>
              <a:srgbClr val="D9EB37"/>
            </a:solidFill>
          </a:ln>
        </p:spPr>
      </p:pic>
      <p:sp>
        <p:nvSpPr>
          <p:cNvPr id="20" name="Flecha curva 19">
            <a:extLst>
              <a:ext uri="{FF2B5EF4-FFF2-40B4-BE49-F238E27FC236}">
                <a16:creationId xmlns:a16="http://schemas.microsoft.com/office/drawing/2014/main" id="{3F5FD136-E549-D15F-318F-8FC10869F3F1}"/>
              </a:ext>
            </a:extLst>
          </p:cNvPr>
          <p:cNvSpPr/>
          <p:nvPr/>
        </p:nvSpPr>
        <p:spPr>
          <a:xfrm>
            <a:off x="2844312" y="1352445"/>
            <a:ext cx="1151792" cy="270194"/>
          </a:xfrm>
          <a:custGeom>
            <a:avLst/>
            <a:gdLst>
              <a:gd name="connsiteX0" fmla="*/ 0 w 1151792"/>
              <a:gd name="connsiteY0" fmla="*/ 270194 h 270194"/>
              <a:gd name="connsiteX1" fmla="*/ 0 w 1151792"/>
              <a:gd name="connsiteY1" fmla="*/ 270194 h 270194"/>
              <a:gd name="connsiteX2" fmla="*/ 202646 w 1151792"/>
              <a:gd name="connsiteY2" fmla="*/ 67548 h 270194"/>
              <a:gd name="connsiteX3" fmla="*/ 625813 w 1151792"/>
              <a:gd name="connsiteY3" fmla="*/ 67548 h 270194"/>
              <a:gd name="connsiteX4" fmla="*/ 1084244 w 1151792"/>
              <a:gd name="connsiteY4" fmla="*/ 67549 h 270194"/>
              <a:gd name="connsiteX5" fmla="*/ 1084244 w 1151792"/>
              <a:gd name="connsiteY5" fmla="*/ 0 h 270194"/>
              <a:gd name="connsiteX6" fmla="*/ 1151792 w 1151792"/>
              <a:gd name="connsiteY6" fmla="*/ 67549 h 270194"/>
              <a:gd name="connsiteX7" fmla="*/ 1084244 w 1151792"/>
              <a:gd name="connsiteY7" fmla="*/ 135097 h 270194"/>
              <a:gd name="connsiteX8" fmla="*/ 1084244 w 1151792"/>
              <a:gd name="connsiteY8" fmla="*/ 67549 h 270194"/>
              <a:gd name="connsiteX9" fmla="*/ 634629 w 1151792"/>
              <a:gd name="connsiteY9" fmla="*/ 67549 h 270194"/>
              <a:gd name="connsiteX10" fmla="*/ 202646 w 1151792"/>
              <a:gd name="connsiteY10" fmla="*/ 67549 h 270194"/>
              <a:gd name="connsiteX11" fmla="*/ 0 w 1151792"/>
              <a:gd name="connsiteY11" fmla="*/ 270195 h 270194"/>
              <a:gd name="connsiteX12" fmla="*/ 0 w 1151792"/>
              <a:gd name="connsiteY12" fmla="*/ 270194 h 27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792" h="270194" fill="none" extrusionOk="0">
                <a:moveTo>
                  <a:pt x="0" y="270194"/>
                </a:moveTo>
                <a:lnTo>
                  <a:pt x="0" y="270194"/>
                </a:lnTo>
                <a:cubicBezTo>
                  <a:pt x="7197" y="151975"/>
                  <a:pt x="91296" y="64875"/>
                  <a:pt x="202646" y="67548"/>
                </a:cubicBezTo>
                <a:cubicBezTo>
                  <a:pt x="371344" y="49084"/>
                  <a:pt x="526809" y="105210"/>
                  <a:pt x="625813" y="67548"/>
                </a:cubicBezTo>
                <a:cubicBezTo>
                  <a:pt x="724818" y="29887"/>
                  <a:pt x="874901" y="88615"/>
                  <a:pt x="1084244" y="67549"/>
                </a:cubicBezTo>
                <a:cubicBezTo>
                  <a:pt x="1083405" y="37791"/>
                  <a:pt x="1089451" y="31463"/>
                  <a:pt x="1084244" y="0"/>
                </a:cubicBezTo>
                <a:cubicBezTo>
                  <a:pt x="1116174" y="30127"/>
                  <a:pt x="1119437" y="43982"/>
                  <a:pt x="1151792" y="67549"/>
                </a:cubicBezTo>
                <a:cubicBezTo>
                  <a:pt x="1142334" y="89645"/>
                  <a:pt x="1101537" y="105704"/>
                  <a:pt x="1084244" y="135097"/>
                </a:cubicBezTo>
                <a:cubicBezTo>
                  <a:pt x="1079688" y="118663"/>
                  <a:pt x="1091622" y="87759"/>
                  <a:pt x="1084244" y="67549"/>
                </a:cubicBezTo>
                <a:cubicBezTo>
                  <a:pt x="969799" y="96951"/>
                  <a:pt x="836976" y="28673"/>
                  <a:pt x="634629" y="67549"/>
                </a:cubicBezTo>
                <a:cubicBezTo>
                  <a:pt x="432282" y="106425"/>
                  <a:pt x="306897" y="41193"/>
                  <a:pt x="202646" y="67549"/>
                </a:cubicBezTo>
                <a:cubicBezTo>
                  <a:pt x="84498" y="80057"/>
                  <a:pt x="-8785" y="146621"/>
                  <a:pt x="0" y="270195"/>
                </a:cubicBezTo>
                <a:lnTo>
                  <a:pt x="0" y="270194"/>
                </a:lnTo>
                <a:close/>
              </a:path>
              <a:path w="1151792" h="270194" stroke="0" extrusionOk="0">
                <a:moveTo>
                  <a:pt x="0" y="270194"/>
                </a:moveTo>
                <a:lnTo>
                  <a:pt x="0" y="270194"/>
                </a:lnTo>
                <a:cubicBezTo>
                  <a:pt x="-24333" y="143267"/>
                  <a:pt x="85378" y="69556"/>
                  <a:pt x="202646" y="67548"/>
                </a:cubicBezTo>
                <a:cubicBezTo>
                  <a:pt x="425832" y="19152"/>
                  <a:pt x="481671" y="69359"/>
                  <a:pt x="661077" y="67549"/>
                </a:cubicBezTo>
                <a:cubicBezTo>
                  <a:pt x="840483" y="65739"/>
                  <a:pt x="906765" y="80704"/>
                  <a:pt x="1084244" y="67549"/>
                </a:cubicBezTo>
                <a:cubicBezTo>
                  <a:pt x="1077168" y="44250"/>
                  <a:pt x="1091877" y="27269"/>
                  <a:pt x="1084244" y="0"/>
                </a:cubicBezTo>
                <a:cubicBezTo>
                  <a:pt x="1114541" y="25084"/>
                  <a:pt x="1128920" y="55854"/>
                  <a:pt x="1151792" y="67549"/>
                </a:cubicBezTo>
                <a:cubicBezTo>
                  <a:pt x="1141851" y="93132"/>
                  <a:pt x="1100315" y="113721"/>
                  <a:pt x="1084244" y="135097"/>
                </a:cubicBezTo>
                <a:cubicBezTo>
                  <a:pt x="1083439" y="105515"/>
                  <a:pt x="1086702" y="100880"/>
                  <a:pt x="1084244" y="67549"/>
                </a:cubicBezTo>
                <a:cubicBezTo>
                  <a:pt x="865577" y="69229"/>
                  <a:pt x="839125" y="61313"/>
                  <a:pt x="625813" y="67549"/>
                </a:cubicBezTo>
                <a:cubicBezTo>
                  <a:pt x="412501" y="73785"/>
                  <a:pt x="398561" y="22847"/>
                  <a:pt x="202646" y="67549"/>
                </a:cubicBezTo>
                <a:cubicBezTo>
                  <a:pt x="106894" y="92450"/>
                  <a:pt x="15782" y="177609"/>
                  <a:pt x="0" y="270195"/>
                </a:cubicBezTo>
                <a:lnTo>
                  <a:pt x="0" y="270194"/>
                </a:lnTo>
                <a:close/>
              </a:path>
            </a:pathLst>
          </a:custGeom>
          <a:solidFill>
            <a:srgbClr val="016D8F"/>
          </a:solidFill>
          <a:ln>
            <a:solidFill>
              <a:srgbClr val="016D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25000"/>
                      <a:gd name="adj3" fmla="val 25000"/>
                      <a:gd name="adj4" fmla="val 875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Flecha curva 20">
            <a:extLst>
              <a:ext uri="{FF2B5EF4-FFF2-40B4-BE49-F238E27FC236}">
                <a16:creationId xmlns:a16="http://schemas.microsoft.com/office/drawing/2014/main" id="{81B832A1-9B4B-AB58-4B50-17C40BA3FC01}"/>
              </a:ext>
            </a:extLst>
          </p:cNvPr>
          <p:cNvSpPr/>
          <p:nvPr/>
        </p:nvSpPr>
        <p:spPr>
          <a:xfrm rot="425700" flipV="1">
            <a:off x="1693444" y="4566196"/>
            <a:ext cx="2301736" cy="292058"/>
          </a:xfrm>
          <a:custGeom>
            <a:avLst/>
            <a:gdLst>
              <a:gd name="connsiteX0" fmla="*/ 0 w 2301736"/>
              <a:gd name="connsiteY0" fmla="*/ 292058 h 292058"/>
              <a:gd name="connsiteX1" fmla="*/ 0 w 2301736"/>
              <a:gd name="connsiteY1" fmla="*/ 292058 h 292058"/>
              <a:gd name="connsiteX2" fmla="*/ 146029 w 2301736"/>
              <a:gd name="connsiteY2" fmla="*/ 146029 h 292058"/>
              <a:gd name="connsiteX3" fmla="*/ 606456 w 2301736"/>
              <a:gd name="connsiteY3" fmla="*/ 146029 h 292058"/>
              <a:gd name="connsiteX4" fmla="*/ 1087812 w 2301736"/>
              <a:gd name="connsiteY4" fmla="*/ 146029 h 292058"/>
              <a:gd name="connsiteX5" fmla="*/ 1590095 w 2301736"/>
              <a:gd name="connsiteY5" fmla="*/ 146029 h 292058"/>
              <a:gd name="connsiteX6" fmla="*/ 2238879 w 2301736"/>
              <a:gd name="connsiteY6" fmla="*/ 146029 h 292058"/>
              <a:gd name="connsiteX7" fmla="*/ 2238879 w 2301736"/>
              <a:gd name="connsiteY7" fmla="*/ 0 h 292058"/>
              <a:gd name="connsiteX8" fmla="*/ 2301736 w 2301736"/>
              <a:gd name="connsiteY8" fmla="*/ 146029 h 292058"/>
              <a:gd name="connsiteX9" fmla="*/ 2238879 w 2301736"/>
              <a:gd name="connsiteY9" fmla="*/ 292058 h 292058"/>
              <a:gd name="connsiteX10" fmla="*/ 2238879 w 2301736"/>
              <a:gd name="connsiteY10" fmla="*/ 146029 h 292058"/>
              <a:gd name="connsiteX11" fmla="*/ 1736595 w 2301736"/>
              <a:gd name="connsiteY11" fmla="*/ 146029 h 292058"/>
              <a:gd name="connsiteX12" fmla="*/ 1276168 w 2301736"/>
              <a:gd name="connsiteY12" fmla="*/ 146029 h 292058"/>
              <a:gd name="connsiteX13" fmla="*/ 732027 w 2301736"/>
              <a:gd name="connsiteY13" fmla="*/ 146029 h 292058"/>
              <a:gd name="connsiteX14" fmla="*/ 146029 w 2301736"/>
              <a:gd name="connsiteY14" fmla="*/ 146029 h 292058"/>
              <a:gd name="connsiteX15" fmla="*/ 0 w 2301736"/>
              <a:gd name="connsiteY15" fmla="*/ 292058 h 292058"/>
              <a:gd name="connsiteX16" fmla="*/ 0 w 2301736"/>
              <a:gd name="connsiteY16" fmla="*/ 292058 h 29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1736" h="292058" fill="none" extrusionOk="0">
                <a:moveTo>
                  <a:pt x="0" y="292058"/>
                </a:moveTo>
                <a:lnTo>
                  <a:pt x="0" y="292058"/>
                </a:lnTo>
                <a:cubicBezTo>
                  <a:pt x="289" y="207498"/>
                  <a:pt x="51833" y="153939"/>
                  <a:pt x="146029" y="146029"/>
                </a:cubicBezTo>
                <a:cubicBezTo>
                  <a:pt x="332597" y="113177"/>
                  <a:pt x="457347" y="197829"/>
                  <a:pt x="606456" y="146029"/>
                </a:cubicBezTo>
                <a:cubicBezTo>
                  <a:pt x="755565" y="94229"/>
                  <a:pt x="926938" y="159241"/>
                  <a:pt x="1087812" y="146029"/>
                </a:cubicBezTo>
                <a:cubicBezTo>
                  <a:pt x="1248686" y="132817"/>
                  <a:pt x="1406768" y="174265"/>
                  <a:pt x="1590095" y="146029"/>
                </a:cubicBezTo>
                <a:cubicBezTo>
                  <a:pt x="1773422" y="117793"/>
                  <a:pt x="1968896" y="221057"/>
                  <a:pt x="2238879" y="146029"/>
                </a:cubicBezTo>
                <a:cubicBezTo>
                  <a:pt x="2233045" y="105921"/>
                  <a:pt x="2248244" y="66360"/>
                  <a:pt x="2238879" y="0"/>
                </a:cubicBezTo>
                <a:cubicBezTo>
                  <a:pt x="2273536" y="47019"/>
                  <a:pt x="2258860" y="93518"/>
                  <a:pt x="2301736" y="146029"/>
                </a:cubicBezTo>
                <a:cubicBezTo>
                  <a:pt x="2272202" y="216868"/>
                  <a:pt x="2238920" y="252650"/>
                  <a:pt x="2238879" y="292058"/>
                </a:cubicBezTo>
                <a:cubicBezTo>
                  <a:pt x="2231528" y="244763"/>
                  <a:pt x="2241788" y="212164"/>
                  <a:pt x="2238879" y="146029"/>
                </a:cubicBezTo>
                <a:cubicBezTo>
                  <a:pt x="2008438" y="188189"/>
                  <a:pt x="1886687" y="135503"/>
                  <a:pt x="1736595" y="146029"/>
                </a:cubicBezTo>
                <a:cubicBezTo>
                  <a:pt x="1586503" y="156555"/>
                  <a:pt x="1495809" y="92832"/>
                  <a:pt x="1276168" y="146029"/>
                </a:cubicBezTo>
                <a:cubicBezTo>
                  <a:pt x="1056527" y="199226"/>
                  <a:pt x="966916" y="132640"/>
                  <a:pt x="732027" y="146029"/>
                </a:cubicBezTo>
                <a:cubicBezTo>
                  <a:pt x="497138" y="159418"/>
                  <a:pt x="397648" y="98493"/>
                  <a:pt x="146029" y="146029"/>
                </a:cubicBezTo>
                <a:cubicBezTo>
                  <a:pt x="59559" y="149292"/>
                  <a:pt x="2224" y="217433"/>
                  <a:pt x="0" y="292058"/>
                </a:cubicBezTo>
                <a:lnTo>
                  <a:pt x="0" y="292058"/>
                </a:lnTo>
                <a:close/>
              </a:path>
              <a:path w="2301736" h="292058" stroke="0" extrusionOk="0">
                <a:moveTo>
                  <a:pt x="0" y="292058"/>
                </a:moveTo>
                <a:lnTo>
                  <a:pt x="0" y="292058"/>
                </a:lnTo>
                <a:cubicBezTo>
                  <a:pt x="-15288" y="201978"/>
                  <a:pt x="45682" y="153422"/>
                  <a:pt x="146029" y="146029"/>
                </a:cubicBezTo>
                <a:cubicBezTo>
                  <a:pt x="362821" y="114050"/>
                  <a:pt x="547489" y="207380"/>
                  <a:pt x="711099" y="146029"/>
                </a:cubicBezTo>
                <a:cubicBezTo>
                  <a:pt x="874709" y="84678"/>
                  <a:pt x="962576" y="146528"/>
                  <a:pt x="1213383" y="146029"/>
                </a:cubicBezTo>
                <a:cubicBezTo>
                  <a:pt x="1464190" y="145530"/>
                  <a:pt x="1457719" y="150000"/>
                  <a:pt x="1694738" y="146029"/>
                </a:cubicBezTo>
                <a:cubicBezTo>
                  <a:pt x="1931758" y="142058"/>
                  <a:pt x="2092069" y="170022"/>
                  <a:pt x="2238879" y="146029"/>
                </a:cubicBezTo>
                <a:cubicBezTo>
                  <a:pt x="2238126" y="101025"/>
                  <a:pt x="2250360" y="71331"/>
                  <a:pt x="2238879" y="0"/>
                </a:cubicBezTo>
                <a:cubicBezTo>
                  <a:pt x="2253799" y="34631"/>
                  <a:pt x="2278862" y="115490"/>
                  <a:pt x="2301736" y="146029"/>
                </a:cubicBezTo>
                <a:cubicBezTo>
                  <a:pt x="2295246" y="203905"/>
                  <a:pt x="2248792" y="227867"/>
                  <a:pt x="2238879" y="292058"/>
                </a:cubicBezTo>
                <a:cubicBezTo>
                  <a:pt x="2236743" y="261468"/>
                  <a:pt x="2242052" y="177890"/>
                  <a:pt x="2238879" y="146029"/>
                </a:cubicBezTo>
                <a:cubicBezTo>
                  <a:pt x="2002867" y="179344"/>
                  <a:pt x="1877567" y="96129"/>
                  <a:pt x="1736595" y="146029"/>
                </a:cubicBezTo>
                <a:cubicBezTo>
                  <a:pt x="1595623" y="195929"/>
                  <a:pt x="1386450" y="84673"/>
                  <a:pt x="1213383" y="146029"/>
                </a:cubicBezTo>
                <a:cubicBezTo>
                  <a:pt x="1040316" y="207385"/>
                  <a:pt x="839031" y="90215"/>
                  <a:pt x="690170" y="146029"/>
                </a:cubicBezTo>
                <a:cubicBezTo>
                  <a:pt x="541309" y="201843"/>
                  <a:pt x="377370" y="109424"/>
                  <a:pt x="146029" y="146029"/>
                </a:cubicBezTo>
                <a:cubicBezTo>
                  <a:pt x="41485" y="144333"/>
                  <a:pt x="-8284" y="194521"/>
                  <a:pt x="0" y="292058"/>
                </a:cubicBezTo>
                <a:lnTo>
                  <a:pt x="0" y="292058"/>
                </a:lnTo>
                <a:close/>
              </a:path>
            </a:pathLst>
          </a:custGeom>
          <a:solidFill>
            <a:srgbClr val="D9EB37"/>
          </a:solidFill>
          <a:ln>
            <a:solidFill>
              <a:srgbClr val="D9EB3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50000"/>
                      <a:gd name="adj3" fmla="val 21522"/>
                      <a:gd name="adj4" fmla="val 912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26" name="Picture 2" descr="VISUALSONICS Vevo 3100 - Compra al mejor precio">
            <a:extLst>
              <a:ext uri="{FF2B5EF4-FFF2-40B4-BE49-F238E27FC236}">
                <a16:creationId xmlns:a16="http://schemas.microsoft.com/office/drawing/2014/main" id="{DA0CA53C-29CD-189A-EFCA-B60DC0D05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/>
          <a:stretch/>
        </p:blipFill>
        <p:spPr bwMode="auto">
          <a:xfrm>
            <a:off x="343092" y="819694"/>
            <a:ext cx="883218" cy="16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7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Com fem les ecografies?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7D46276-8D1D-B7B8-1995-BA72A57C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9" y="1647529"/>
            <a:ext cx="2873260" cy="3144100"/>
          </a:xfrm>
          <a:prstGeom prst="rect">
            <a:avLst/>
          </a:prstGeom>
        </p:spPr>
      </p:pic>
      <p:pic>
        <p:nvPicPr>
          <p:cNvPr id="14" name="Imagen 13" descr="Imagen que contiene agua, hombre, montar a caballo, pasto&#10;&#10;Descripción generada automáticamente">
            <a:extLst>
              <a:ext uri="{FF2B5EF4-FFF2-40B4-BE49-F238E27FC236}">
                <a16:creationId xmlns:a16="http://schemas.microsoft.com/office/drawing/2014/main" id="{965B0027-876F-B671-A0F4-916D9EF77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43" y="1027611"/>
            <a:ext cx="2857960" cy="1805657"/>
          </a:xfrm>
          <a:prstGeom prst="rect">
            <a:avLst/>
          </a:prstGeom>
          <a:ln w="28575">
            <a:solidFill>
              <a:srgbClr val="016D8F"/>
            </a:solidFill>
          </a:ln>
        </p:spPr>
      </p:pic>
      <p:pic>
        <p:nvPicPr>
          <p:cNvPr id="19" name="Imagen 18" descr="Imagen que contiene viendo, parado, sostener, tablero&#10;&#10;Descripción generada automáticamente">
            <a:extLst>
              <a:ext uri="{FF2B5EF4-FFF2-40B4-BE49-F238E27FC236}">
                <a16:creationId xmlns:a16="http://schemas.microsoft.com/office/drawing/2014/main" id="{3EB043D9-80C1-AB33-11B2-83357DF04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852" y="3028469"/>
            <a:ext cx="2857960" cy="1806072"/>
          </a:xfrm>
          <a:prstGeom prst="rect">
            <a:avLst/>
          </a:prstGeom>
          <a:ln w="28575">
            <a:solidFill>
              <a:srgbClr val="D9EB37"/>
            </a:solidFill>
          </a:ln>
        </p:spPr>
      </p:pic>
      <p:sp>
        <p:nvSpPr>
          <p:cNvPr id="20" name="Flecha curva 19">
            <a:extLst>
              <a:ext uri="{FF2B5EF4-FFF2-40B4-BE49-F238E27FC236}">
                <a16:creationId xmlns:a16="http://schemas.microsoft.com/office/drawing/2014/main" id="{3F5FD136-E549-D15F-318F-8FC10869F3F1}"/>
              </a:ext>
            </a:extLst>
          </p:cNvPr>
          <p:cNvSpPr/>
          <p:nvPr/>
        </p:nvSpPr>
        <p:spPr>
          <a:xfrm>
            <a:off x="2844312" y="1352445"/>
            <a:ext cx="1151792" cy="270194"/>
          </a:xfrm>
          <a:custGeom>
            <a:avLst/>
            <a:gdLst>
              <a:gd name="connsiteX0" fmla="*/ 0 w 1151792"/>
              <a:gd name="connsiteY0" fmla="*/ 270194 h 270194"/>
              <a:gd name="connsiteX1" fmla="*/ 0 w 1151792"/>
              <a:gd name="connsiteY1" fmla="*/ 270194 h 270194"/>
              <a:gd name="connsiteX2" fmla="*/ 202646 w 1151792"/>
              <a:gd name="connsiteY2" fmla="*/ 67548 h 270194"/>
              <a:gd name="connsiteX3" fmla="*/ 625813 w 1151792"/>
              <a:gd name="connsiteY3" fmla="*/ 67548 h 270194"/>
              <a:gd name="connsiteX4" fmla="*/ 1084244 w 1151792"/>
              <a:gd name="connsiteY4" fmla="*/ 67549 h 270194"/>
              <a:gd name="connsiteX5" fmla="*/ 1084244 w 1151792"/>
              <a:gd name="connsiteY5" fmla="*/ 0 h 270194"/>
              <a:gd name="connsiteX6" fmla="*/ 1151792 w 1151792"/>
              <a:gd name="connsiteY6" fmla="*/ 67549 h 270194"/>
              <a:gd name="connsiteX7" fmla="*/ 1084244 w 1151792"/>
              <a:gd name="connsiteY7" fmla="*/ 135097 h 270194"/>
              <a:gd name="connsiteX8" fmla="*/ 1084244 w 1151792"/>
              <a:gd name="connsiteY8" fmla="*/ 67549 h 270194"/>
              <a:gd name="connsiteX9" fmla="*/ 634629 w 1151792"/>
              <a:gd name="connsiteY9" fmla="*/ 67549 h 270194"/>
              <a:gd name="connsiteX10" fmla="*/ 202646 w 1151792"/>
              <a:gd name="connsiteY10" fmla="*/ 67549 h 270194"/>
              <a:gd name="connsiteX11" fmla="*/ 0 w 1151792"/>
              <a:gd name="connsiteY11" fmla="*/ 270195 h 270194"/>
              <a:gd name="connsiteX12" fmla="*/ 0 w 1151792"/>
              <a:gd name="connsiteY12" fmla="*/ 270194 h 27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792" h="270194" fill="none" extrusionOk="0">
                <a:moveTo>
                  <a:pt x="0" y="270194"/>
                </a:moveTo>
                <a:lnTo>
                  <a:pt x="0" y="270194"/>
                </a:lnTo>
                <a:cubicBezTo>
                  <a:pt x="7197" y="151975"/>
                  <a:pt x="91296" y="64875"/>
                  <a:pt x="202646" y="67548"/>
                </a:cubicBezTo>
                <a:cubicBezTo>
                  <a:pt x="371344" y="49084"/>
                  <a:pt x="526809" y="105210"/>
                  <a:pt x="625813" y="67548"/>
                </a:cubicBezTo>
                <a:cubicBezTo>
                  <a:pt x="724818" y="29887"/>
                  <a:pt x="874901" y="88615"/>
                  <a:pt x="1084244" y="67549"/>
                </a:cubicBezTo>
                <a:cubicBezTo>
                  <a:pt x="1083405" y="37791"/>
                  <a:pt x="1089451" y="31463"/>
                  <a:pt x="1084244" y="0"/>
                </a:cubicBezTo>
                <a:cubicBezTo>
                  <a:pt x="1116174" y="30127"/>
                  <a:pt x="1119437" y="43982"/>
                  <a:pt x="1151792" y="67549"/>
                </a:cubicBezTo>
                <a:cubicBezTo>
                  <a:pt x="1142334" y="89645"/>
                  <a:pt x="1101537" y="105704"/>
                  <a:pt x="1084244" y="135097"/>
                </a:cubicBezTo>
                <a:cubicBezTo>
                  <a:pt x="1079688" y="118663"/>
                  <a:pt x="1091622" y="87759"/>
                  <a:pt x="1084244" y="67549"/>
                </a:cubicBezTo>
                <a:cubicBezTo>
                  <a:pt x="969799" y="96951"/>
                  <a:pt x="836976" y="28673"/>
                  <a:pt x="634629" y="67549"/>
                </a:cubicBezTo>
                <a:cubicBezTo>
                  <a:pt x="432282" y="106425"/>
                  <a:pt x="306897" y="41193"/>
                  <a:pt x="202646" y="67549"/>
                </a:cubicBezTo>
                <a:cubicBezTo>
                  <a:pt x="84498" y="80057"/>
                  <a:pt x="-8785" y="146621"/>
                  <a:pt x="0" y="270195"/>
                </a:cubicBezTo>
                <a:lnTo>
                  <a:pt x="0" y="270194"/>
                </a:lnTo>
                <a:close/>
              </a:path>
              <a:path w="1151792" h="270194" stroke="0" extrusionOk="0">
                <a:moveTo>
                  <a:pt x="0" y="270194"/>
                </a:moveTo>
                <a:lnTo>
                  <a:pt x="0" y="270194"/>
                </a:lnTo>
                <a:cubicBezTo>
                  <a:pt x="-24333" y="143267"/>
                  <a:pt x="85378" y="69556"/>
                  <a:pt x="202646" y="67548"/>
                </a:cubicBezTo>
                <a:cubicBezTo>
                  <a:pt x="425832" y="19152"/>
                  <a:pt x="481671" y="69359"/>
                  <a:pt x="661077" y="67549"/>
                </a:cubicBezTo>
                <a:cubicBezTo>
                  <a:pt x="840483" y="65739"/>
                  <a:pt x="906765" y="80704"/>
                  <a:pt x="1084244" y="67549"/>
                </a:cubicBezTo>
                <a:cubicBezTo>
                  <a:pt x="1077168" y="44250"/>
                  <a:pt x="1091877" y="27269"/>
                  <a:pt x="1084244" y="0"/>
                </a:cubicBezTo>
                <a:cubicBezTo>
                  <a:pt x="1114541" y="25084"/>
                  <a:pt x="1128920" y="55854"/>
                  <a:pt x="1151792" y="67549"/>
                </a:cubicBezTo>
                <a:cubicBezTo>
                  <a:pt x="1141851" y="93132"/>
                  <a:pt x="1100315" y="113721"/>
                  <a:pt x="1084244" y="135097"/>
                </a:cubicBezTo>
                <a:cubicBezTo>
                  <a:pt x="1083439" y="105515"/>
                  <a:pt x="1086702" y="100880"/>
                  <a:pt x="1084244" y="67549"/>
                </a:cubicBezTo>
                <a:cubicBezTo>
                  <a:pt x="865577" y="69229"/>
                  <a:pt x="839125" y="61313"/>
                  <a:pt x="625813" y="67549"/>
                </a:cubicBezTo>
                <a:cubicBezTo>
                  <a:pt x="412501" y="73785"/>
                  <a:pt x="398561" y="22847"/>
                  <a:pt x="202646" y="67549"/>
                </a:cubicBezTo>
                <a:cubicBezTo>
                  <a:pt x="106894" y="92450"/>
                  <a:pt x="15782" y="177609"/>
                  <a:pt x="0" y="270195"/>
                </a:cubicBezTo>
                <a:lnTo>
                  <a:pt x="0" y="270194"/>
                </a:lnTo>
                <a:close/>
              </a:path>
            </a:pathLst>
          </a:custGeom>
          <a:solidFill>
            <a:srgbClr val="016D8F"/>
          </a:solidFill>
          <a:ln>
            <a:solidFill>
              <a:srgbClr val="016D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25000"/>
                      <a:gd name="adj3" fmla="val 25000"/>
                      <a:gd name="adj4" fmla="val 875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Flecha curva 20">
            <a:extLst>
              <a:ext uri="{FF2B5EF4-FFF2-40B4-BE49-F238E27FC236}">
                <a16:creationId xmlns:a16="http://schemas.microsoft.com/office/drawing/2014/main" id="{81B832A1-9B4B-AB58-4B50-17C40BA3FC01}"/>
              </a:ext>
            </a:extLst>
          </p:cNvPr>
          <p:cNvSpPr/>
          <p:nvPr/>
        </p:nvSpPr>
        <p:spPr>
          <a:xfrm rot="425700" flipV="1">
            <a:off x="1693444" y="4566196"/>
            <a:ext cx="2301736" cy="292058"/>
          </a:xfrm>
          <a:custGeom>
            <a:avLst/>
            <a:gdLst>
              <a:gd name="connsiteX0" fmla="*/ 0 w 2301736"/>
              <a:gd name="connsiteY0" fmla="*/ 292058 h 292058"/>
              <a:gd name="connsiteX1" fmla="*/ 0 w 2301736"/>
              <a:gd name="connsiteY1" fmla="*/ 292058 h 292058"/>
              <a:gd name="connsiteX2" fmla="*/ 146029 w 2301736"/>
              <a:gd name="connsiteY2" fmla="*/ 146029 h 292058"/>
              <a:gd name="connsiteX3" fmla="*/ 606456 w 2301736"/>
              <a:gd name="connsiteY3" fmla="*/ 146029 h 292058"/>
              <a:gd name="connsiteX4" fmla="*/ 1087812 w 2301736"/>
              <a:gd name="connsiteY4" fmla="*/ 146029 h 292058"/>
              <a:gd name="connsiteX5" fmla="*/ 1590095 w 2301736"/>
              <a:gd name="connsiteY5" fmla="*/ 146029 h 292058"/>
              <a:gd name="connsiteX6" fmla="*/ 2238879 w 2301736"/>
              <a:gd name="connsiteY6" fmla="*/ 146029 h 292058"/>
              <a:gd name="connsiteX7" fmla="*/ 2238879 w 2301736"/>
              <a:gd name="connsiteY7" fmla="*/ 0 h 292058"/>
              <a:gd name="connsiteX8" fmla="*/ 2301736 w 2301736"/>
              <a:gd name="connsiteY8" fmla="*/ 146029 h 292058"/>
              <a:gd name="connsiteX9" fmla="*/ 2238879 w 2301736"/>
              <a:gd name="connsiteY9" fmla="*/ 292058 h 292058"/>
              <a:gd name="connsiteX10" fmla="*/ 2238879 w 2301736"/>
              <a:gd name="connsiteY10" fmla="*/ 146029 h 292058"/>
              <a:gd name="connsiteX11" fmla="*/ 1736595 w 2301736"/>
              <a:gd name="connsiteY11" fmla="*/ 146029 h 292058"/>
              <a:gd name="connsiteX12" fmla="*/ 1276168 w 2301736"/>
              <a:gd name="connsiteY12" fmla="*/ 146029 h 292058"/>
              <a:gd name="connsiteX13" fmla="*/ 732027 w 2301736"/>
              <a:gd name="connsiteY13" fmla="*/ 146029 h 292058"/>
              <a:gd name="connsiteX14" fmla="*/ 146029 w 2301736"/>
              <a:gd name="connsiteY14" fmla="*/ 146029 h 292058"/>
              <a:gd name="connsiteX15" fmla="*/ 0 w 2301736"/>
              <a:gd name="connsiteY15" fmla="*/ 292058 h 292058"/>
              <a:gd name="connsiteX16" fmla="*/ 0 w 2301736"/>
              <a:gd name="connsiteY16" fmla="*/ 292058 h 29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1736" h="292058" fill="none" extrusionOk="0">
                <a:moveTo>
                  <a:pt x="0" y="292058"/>
                </a:moveTo>
                <a:lnTo>
                  <a:pt x="0" y="292058"/>
                </a:lnTo>
                <a:cubicBezTo>
                  <a:pt x="289" y="207498"/>
                  <a:pt x="51833" y="153939"/>
                  <a:pt x="146029" y="146029"/>
                </a:cubicBezTo>
                <a:cubicBezTo>
                  <a:pt x="332597" y="113177"/>
                  <a:pt x="457347" y="197829"/>
                  <a:pt x="606456" y="146029"/>
                </a:cubicBezTo>
                <a:cubicBezTo>
                  <a:pt x="755565" y="94229"/>
                  <a:pt x="926938" y="159241"/>
                  <a:pt x="1087812" y="146029"/>
                </a:cubicBezTo>
                <a:cubicBezTo>
                  <a:pt x="1248686" y="132817"/>
                  <a:pt x="1406768" y="174265"/>
                  <a:pt x="1590095" y="146029"/>
                </a:cubicBezTo>
                <a:cubicBezTo>
                  <a:pt x="1773422" y="117793"/>
                  <a:pt x="1968896" y="221057"/>
                  <a:pt x="2238879" y="146029"/>
                </a:cubicBezTo>
                <a:cubicBezTo>
                  <a:pt x="2233045" y="105921"/>
                  <a:pt x="2248244" y="66360"/>
                  <a:pt x="2238879" y="0"/>
                </a:cubicBezTo>
                <a:cubicBezTo>
                  <a:pt x="2273536" y="47019"/>
                  <a:pt x="2258860" y="93518"/>
                  <a:pt x="2301736" y="146029"/>
                </a:cubicBezTo>
                <a:cubicBezTo>
                  <a:pt x="2272202" y="216868"/>
                  <a:pt x="2238920" y="252650"/>
                  <a:pt x="2238879" y="292058"/>
                </a:cubicBezTo>
                <a:cubicBezTo>
                  <a:pt x="2231528" y="244763"/>
                  <a:pt x="2241788" y="212164"/>
                  <a:pt x="2238879" y="146029"/>
                </a:cubicBezTo>
                <a:cubicBezTo>
                  <a:pt x="2008438" y="188189"/>
                  <a:pt x="1886687" y="135503"/>
                  <a:pt x="1736595" y="146029"/>
                </a:cubicBezTo>
                <a:cubicBezTo>
                  <a:pt x="1586503" y="156555"/>
                  <a:pt x="1495809" y="92832"/>
                  <a:pt x="1276168" y="146029"/>
                </a:cubicBezTo>
                <a:cubicBezTo>
                  <a:pt x="1056527" y="199226"/>
                  <a:pt x="966916" y="132640"/>
                  <a:pt x="732027" y="146029"/>
                </a:cubicBezTo>
                <a:cubicBezTo>
                  <a:pt x="497138" y="159418"/>
                  <a:pt x="397648" y="98493"/>
                  <a:pt x="146029" y="146029"/>
                </a:cubicBezTo>
                <a:cubicBezTo>
                  <a:pt x="59559" y="149292"/>
                  <a:pt x="2224" y="217433"/>
                  <a:pt x="0" y="292058"/>
                </a:cubicBezTo>
                <a:lnTo>
                  <a:pt x="0" y="292058"/>
                </a:lnTo>
                <a:close/>
              </a:path>
              <a:path w="2301736" h="292058" stroke="0" extrusionOk="0">
                <a:moveTo>
                  <a:pt x="0" y="292058"/>
                </a:moveTo>
                <a:lnTo>
                  <a:pt x="0" y="292058"/>
                </a:lnTo>
                <a:cubicBezTo>
                  <a:pt x="-15288" y="201978"/>
                  <a:pt x="45682" y="153422"/>
                  <a:pt x="146029" y="146029"/>
                </a:cubicBezTo>
                <a:cubicBezTo>
                  <a:pt x="362821" y="114050"/>
                  <a:pt x="547489" y="207380"/>
                  <a:pt x="711099" y="146029"/>
                </a:cubicBezTo>
                <a:cubicBezTo>
                  <a:pt x="874709" y="84678"/>
                  <a:pt x="962576" y="146528"/>
                  <a:pt x="1213383" y="146029"/>
                </a:cubicBezTo>
                <a:cubicBezTo>
                  <a:pt x="1464190" y="145530"/>
                  <a:pt x="1457719" y="150000"/>
                  <a:pt x="1694738" y="146029"/>
                </a:cubicBezTo>
                <a:cubicBezTo>
                  <a:pt x="1931758" y="142058"/>
                  <a:pt x="2092069" y="170022"/>
                  <a:pt x="2238879" y="146029"/>
                </a:cubicBezTo>
                <a:cubicBezTo>
                  <a:pt x="2238126" y="101025"/>
                  <a:pt x="2250360" y="71331"/>
                  <a:pt x="2238879" y="0"/>
                </a:cubicBezTo>
                <a:cubicBezTo>
                  <a:pt x="2253799" y="34631"/>
                  <a:pt x="2278862" y="115490"/>
                  <a:pt x="2301736" y="146029"/>
                </a:cubicBezTo>
                <a:cubicBezTo>
                  <a:pt x="2295246" y="203905"/>
                  <a:pt x="2248792" y="227867"/>
                  <a:pt x="2238879" y="292058"/>
                </a:cubicBezTo>
                <a:cubicBezTo>
                  <a:pt x="2236743" y="261468"/>
                  <a:pt x="2242052" y="177890"/>
                  <a:pt x="2238879" y="146029"/>
                </a:cubicBezTo>
                <a:cubicBezTo>
                  <a:pt x="2002867" y="179344"/>
                  <a:pt x="1877567" y="96129"/>
                  <a:pt x="1736595" y="146029"/>
                </a:cubicBezTo>
                <a:cubicBezTo>
                  <a:pt x="1595623" y="195929"/>
                  <a:pt x="1386450" y="84673"/>
                  <a:pt x="1213383" y="146029"/>
                </a:cubicBezTo>
                <a:cubicBezTo>
                  <a:pt x="1040316" y="207385"/>
                  <a:pt x="839031" y="90215"/>
                  <a:pt x="690170" y="146029"/>
                </a:cubicBezTo>
                <a:cubicBezTo>
                  <a:pt x="541309" y="201843"/>
                  <a:pt x="377370" y="109424"/>
                  <a:pt x="146029" y="146029"/>
                </a:cubicBezTo>
                <a:cubicBezTo>
                  <a:pt x="41485" y="144333"/>
                  <a:pt x="-8284" y="194521"/>
                  <a:pt x="0" y="292058"/>
                </a:cubicBezTo>
                <a:lnTo>
                  <a:pt x="0" y="292058"/>
                </a:lnTo>
                <a:close/>
              </a:path>
            </a:pathLst>
          </a:custGeom>
          <a:solidFill>
            <a:srgbClr val="D9EB37"/>
          </a:solidFill>
          <a:ln>
            <a:solidFill>
              <a:srgbClr val="D9EB3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50000"/>
                      <a:gd name="adj3" fmla="val 21522"/>
                      <a:gd name="adj4" fmla="val 912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26" name="Picture 2" descr="VISUALSONICS Vevo 3100 - Compra al mejor precio">
            <a:extLst>
              <a:ext uri="{FF2B5EF4-FFF2-40B4-BE49-F238E27FC236}">
                <a16:creationId xmlns:a16="http://schemas.microsoft.com/office/drawing/2014/main" id="{DA0CA53C-29CD-189A-EFCA-B60DC0D05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/>
          <a:stretch/>
        </p:blipFill>
        <p:spPr bwMode="auto">
          <a:xfrm>
            <a:off x="343092" y="819694"/>
            <a:ext cx="883218" cy="16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B8CDBDA8-7A89-061E-7716-654865377962}"/>
              </a:ext>
            </a:extLst>
          </p:cNvPr>
          <p:cNvSpPr/>
          <p:nvPr/>
        </p:nvSpPr>
        <p:spPr>
          <a:xfrm>
            <a:off x="7477619" y="987950"/>
            <a:ext cx="1215949" cy="634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Vídeos de 100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imatges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8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Com fem les ecografies?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n 5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A7D46276-8D1D-B7B8-1995-BA72A57C9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9" y="1647529"/>
            <a:ext cx="2873260" cy="3144100"/>
          </a:xfrm>
          <a:prstGeom prst="rect">
            <a:avLst/>
          </a:prstGeom>
        </p:spPr>
      </p:pic>
      <p:pic>
        <p:nvPicPr>
          <p:cNvPr id="14" name="Imagen 13" descr="Imagen que contiene agua, hombre, montar a caballo, pasto&#10;&#10;Descripción generada automáticamente">
            <a:extLst>
              <a:ext uri="{FF2B5EF4-FFF2-40B4-BE49-F238E27FC236}">
                <a16:creationId xmlns:a16="http://schemas.microsoft.com/office/drawing/2014/main" id="{965B0027-876F-B671-A0F4-916D9EF77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43" y="1027611"/>
            <a:ext cx="2857960" cy="1805657"/>
          </a:xfrm>
          <a:prstGeom prst="rect">
            <a:avLst/>
          </a:prstGeom>
          <a:ln w="28575">
            <a:solidFill>
              <a:srgbClr val="016D8F"/>
            </a:solidFill>
          </a:ln>
        </p:spPr>
      </p:pic>
      <p:pic>
        <p:nvPicPr>
          <p:cNvPr id="19" name="Imagen 18" descr="Imagen que contiene viendo, parado, sostener, tablero&#10;&#10;Descripción generada automáticamente">
            <a:extLst>
              <a:ext uri="{FF2B5EF4-FFF2-40B4-BE49-F238E27FC236}">
                <a16:creationId xmlns:a16="http://schemas.microsoft.com/office/drawing/2014/main" id="{3EB043D9-80C1-AB33-11B2-83357DF04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852" y="3028469"/>
            <a:ext cx="2857960" cy="1806072"/>
          </a:xfrm>
          <a:prstGeom prst="rect">
            <a:avLst/>
          </a:prstGeom>
          <a:ln w="28575">
            <a:solidFill>
              <a:srgbClr val="D9EB37"/>
            </a:solidFill>
          </a:ln>
        </p:spPr>
      </p:pic>
      <p:sp>
        <p:nvSpPr>
          <p:cNvPr id="20" name="Flecha curva 19">
            <a:extLst>
              <a:ext uri="{FF2B5EF4-FFF2-40B4-BE49-F238E27FC236}">
                <a16:creationId xmlns:a16="http://schemas.microsoft.com/office/drawing/2014/main" id="{3F5FD136-E549-D15F-318F-8FC10869F3F1}"/>
              </a:ext>
            </a:extLst>
          </p:cNvPr>
          <p:cNvSpPr/>
          <p:nvPr/>
        </p:nvSpPr>
        <p:spPr>
          <a:xfrm>
            <a:off x="2844312" y="1352445"/>
            <a:ext cx="1151792" cy="270194"/>
          </a:xfrm>
          <a:custGeom>
            <a:avLst/>
            <a:gdLst>
              <a:gd name="connsiteX0" fmla="*/ 0 w 1151792"/>
              <a:gd name="connsiteY0" fmla="*/ 270194 h 270194"/>
              <a:gd name="connsiteX1" fmla="*/ 0 w 1151792"/>
              <a:gd name="connsiteY1" fmla="*/ 270194 h 270194"/>
              <a:gd name="connsiteX2" fmla="*/ 202646 w 1151792"/>
              <a:gd name="connsiteY2" fmla="*/ 67548 h 270194"/>
              <a:gd name="connsiteX3" fmla="*/ 625813 w 1151792"/>
              <a:gd name="connsiteY3" fmla="*/ 67548 h 270194"/>
              <a:gd name="connsiteX4" fmla="*/ 1084244 w 1151792"/>
              <a:gd name="connsiteY4" fmla="*/ 67549 h 270194"/>
              <a:gd name="connsiteX5" fmla="*/ 1084244 w 1151792"/>
              <a:gd name="connsiteY5" fmla="*/ 0 h 270194"/>
              <a:gd name="connsiteX6" fmla="*/ 1151792 w 1151792"/>
              <a:gd name="connsiteY6" fmla="*/ 67549 h 270194"/>
              <a:gd name="connsiteX7" fmla="*/ 1084244 w 1151792"/>
              <a:gd name="connsiteY7" fmla="*/ 135097 h 270194"/>
              <a:gd name="connsiteX8" fmla="*/ 1084244 w 1151792"/>
              <a:gd name="connsiteY8" fmla="*/ 67549 h 270194"/>
              <a:gd name="connsiteX9" fmla="*/ 634629 w 1151792"/>
              <a:gd name="connsiteY9" fmla="*/ 67549 h 270194"/>
              <a:gd name="connsiteX10" fmla="*/ 202646 w 1151792"/>
              <a:gd name="connsiteY10" fmla="*/ 67549 h 270194"/>
              <a:gd name="connsiteX11" fmla="*/ 0 w 1151792"/>
              <a:gd name="connsiteY11" fmla="*/ 270195 h 270194"/>
              <a:gd name="connsiteX12" fmla="*/ 0 w 1151792"/>
              <a:gd name="connsiteY12" fmla="*/ 270194 h 27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1792" h="270194" fill="none" extrusionOk="0">
                <a:moveTo>
                  <a:pt x="0" y="270194"/>
                </a:moveTo>
                <a:lnTo>
                  <a:pt x="0" y="270194"/>
                </a:lnTo>
                <a:cubicBezTo>
                  <a:pt x="7197" y="151975"/>
                  <a:pt x="91296" y="64875"/>
                  <a:pt x="202646" y="67548"/>
                </a:cubicBezTo>
                <a:cubicBezTo>
                  <a:pt x="371344" y="49084"/>
                  <a:pt x="526809" y="105210"/>
                  <a:pt x="625813" y="67548"/>
                </a:cubicBezTo>
                <a:cubicBezTo>
                  <a:pt x="724818" y="29887"/>
                  <a:pt x="874901" y="88615"/>
                  <a:pt x="1084244" y="67549"/>
                </a:cubicBezTo>
                <a:cubicBezTo>
                  <a:pt x="1083405" y="37791"/>
                  <a:pt x="1089451" y="31463"/>
                  <a:pt x="1084244" y="0"/>
                </a:cubicBezTo>
                <a:cubicBezTo>
                  <a:pt x="1116174" y="30127"/>
                  <a:pt x="1119437" y="43982"/>
                  <a:pt x="1151792" y="67549"/>
                </a:cubicBezTo>
                <a:cubicBezTo>
                  <a:pt x="1142334" y="89645"/>
                  <a:pt x="1101537" y="105704"/>
                  <a:pt x="1084244" y="135097"/>
                </a:cubicBezTo>
                <a:cubicBezTo>
                  <a:pt x="1079688" y="118663"/>
                  <a:pt x="1091622" y="87759"/>
                  <a:pt x="1084244" y="67549"/>
                </a:cubicBezTo>
                <a:cubicBezTo>
                  <a:pt x="969799" y="96951"/>
                  <a:pt x="836976" y="28673"/>
                  <a:pt x="634629" y="67549"/>
                </a:cubicBezTo>
                <a:cubicBezTo>
                  <a:pt x="432282" y="106425"/>
                  <a:pt x="306897" y="41193"/>
                  <a:pt x="202646" y="67549"/>
                </a:cubicBezTo>
                <a:cubicBezTo>
                  <a:pt x="84498" y="80057"/>
                  <a:pt x="-8785" y="146621"/>
                  <a:pt x="0" y="270195"/>
                </a:cubicBezTo>
                <a:lnTo>
                  <a:pt x="0" y="270194"/>
                </a:lnTo>
                <a:close/>
              </a:path>
              <a:path w="1151792" h="270194" stroke="0" extrusionOk="0">
                <a:moveTo>
                  <a:pt x="0" y="270194"/>
                </a:moveTo>
                <a:lnTo>
                  <a:pt x="0" y="270194"/>
                </a:lnTo>
                <a:cubicBezTo>
                  <a:pt x="-24333" y="143267"/>
                  <a:pt x="85378" y="69556"/>
                  <a:pt x="202646" y="67548"/>
                </a:cubicBezTo>
                <a:cubicBezTo>
                  <a:pt x="425832" y="19152"/>
                  <a:pt x="481671" y="69359"/>
                  <a:pt x="661077" y="67549"/>
                </a:cubicBezTo>
                <a:cubicBezTo>
                  <a:pt x="840483" y="65739"/>
                  <a:pt x="906765" y="80704"/>
                  <a:pt x="1084244" y="67549"/>
                </a:cubicBezTo>
                <a:cubicBezTo>
                  <a:pt x="1077168" y="44250"/>
                  <a:pt x="1091877" y="27269"/>
                  <a:pt x="1084244" y="0"/>
                </a:cubicBezTo>
                <a:cubicBezTo>
                  <a:pt x="1114541" y="25084"/>
                  <a:pt x="1128920" y="55854"/>
                  <a:pt x="1151792" y="67549"/>
                </a:cubicBezTo>
                <a:cubicBezTo>
                  <a:pt x="1141851" y="93132"/>
                  <a:pt x="1100315" y="113721"/>
                  <a:pt x="1084244" y="135097"/>
                </a:cubicBezTo>
                <a:cubicBezTo>
                  <a:pt x="1083439" y="105515"/>
                  <a:pt x="1086702" y="100880"/>
                  <a:pt x="1084244" y="67549"/>
                </a:cubicBezTo>
                <a:cubicBezTo>
                  <a:pt x="865577" y="69229"/>
                  <a:pt x="839125" y="61313"/>
                  <a:pt x="625813" y="67549"/>
                </a:cubicBezTo>
                <a:cubicBezTo>
                  <a:pt x="412501" y="73785"/>
                  <a:pt x="398561" y="22847"/>
                  <a:pt x="202646" y="67549"/>
                </a:cubicBezTo>
                <a:cubicBezTo>
                  <a:pt x="106894" y="92450"/>
                  <a:pt x="15782" y="177609"/>
                  <a:pt x="0" y="270195"/>
                </a:cubicBezTo>
                <a:lnTo>
                  <a:pt x="0" y="270194"/>
                </a:lnTo>
                <a:close/>
              </a:path>
            </a:pathLst>
          </a:custGeom>
          <a:solidFill>
            <a:srgbClr val="016D8F"/>
          </a:solidFill>
          <a:ln>
            <a:solidFill>
              <a:srgbClr val="016D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25000"/>
                      <a:gd name="adj3" fmla="val 25000"/>
                      <a:gd name="adj4" fmla="val 875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Flecha curva 20">
            <a:extLst>
              <a:ext uri="{FF2B5EF4-FFF2-40B4-BE49-F238E27FC236}">
                <a16:creationId xmlns:a16="http://schemas.microsoft.com/office/drawing/2014/main" id="{81B832A1-9B4B-AB58-4B50-17C40BA3FC01}"/>
              </a:ext>
            </a:extLst>
          </p:cNvPr>
          <p:cNvSpPr/>
          <p:nvPr/>
        </p:nvSpPr>
        <p:spPr>
          <a:xfrm rot="425700" flipV="1">
            <a:off x="1693444" y="4566196"/>
            <a:ext cx="2301736" cy="292058"/>
          </a:xfrm>
          <a:custGeom>
            <a:avLst/>
            <a:gdLst>
              <a:gd name="connsiteX0" fmla="*/ 0 w 2301736"/>
              <a:gd name="connsiteY0" fmla="*/ 292058 h 292058"/>
              <a:gd name="connsiteX1" fmla="*/ 0 w 2301736"/>
              <a:gd name="connsiteY1" fmla="*/ 292058 h 292058"/>
              <a:gd name="connsiteX2" fmla="*/ 146029 w 2301736"/>
              <a:gd name="connsiteY2" fmla="*/ 146029 h 292058"/>
              <a:gd name="connsiteX3" fmla="*/ 606456 w 2301736"/>
              <a:gd name="connsiteY3" fmla="*/ 146029 h 292058"/>
              <a:gd name="connsiteX4" fmla="*/ 1087812 w 2301736"/>
              <a:gd name="connsiteY4" fmla="*/ 146029 h 292058"/>
              <a:gd name="connsiteX5" fmla="*/ 1590095 w 2301736"/>
              <a:gd name="connsiteY5" fmla="*/ 146029 h 292058"/>
              <a:gd name="connsiteX6" fmla="*/ 2238879 w 2301736"/>
              <a:gd name="connsiteY6" fmla="*/ 146029 h 292058"/>
              <a:gd name="connsiteX7" fmla="*/ 2238879 w 2301736"/>
              <a:gd name="connsiteY7" fmla="*/ 0 h 292058"/>
              <a:gd name="connsiteX8" fmla="*/ 2301736 w 2301736"/>
              <a:gd name="connsiteY8" fmla="*/ 146029 h 292058"/>
              <a:gd name="connsiteX9" fmla="*/ 2238879 w 2301736"/>
              <a:gd name="connsiteY9" fmla="*/ 292058 h 292058"/>
              <a:gd name="connsiteX10" fmla="*/ 2238879 w 2301736"/>
              <a:gd name="connsiteY10" fmla="*/ 146029 h 292058"/>
              <a:gd name="connsiteX11" fmla="*/ 1736595 w 2301736"/>
              <a:gd name="connsiteY11" fmla="*/ 146029 h 292058"/>
              <a:gd name="connsiteX12" fmla="*/ 1276168 w 2301736"/>
              <a:gd name="connsiteY12" fmla="*/ 146029 h 292058"/>
              <a:gd name="connsiteX13" fmla="*/ 732027 w 2301736"/>
              <a:gd name="connsiteY13" fmla="*/ 146029 h 292058"/>
              <a:gd name="connsiteX14" fmla="*/ 146029 w 2301736"/>
              <a:gd name="connsiteY14" fmla="*/ 146029 h 292058"/>
              <a:gd name="connsiteX15" fmla="*/ 0 w 2301736"/>
              <a:gd name="connsiteY15" fmla="*/ 292058 h 292058"/>
              <a:gd name="connsiteX16" fmla="*/ 0 w 2301736"/>
              <a:gd name="connsiteY16" fmla="*/ 292058 h 29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1736" h="292058" fill="none" extrusionOk="0">
                <a:moveTo>
                  <a:pt x="0" y="292058"/>
                </a:moveTo>
                <a:lnTo>
                  <a:pt x="0" y="292058"/>
                </a:lnTo>
                <a:cubicBezTo>
                  <a:pt x="289" y="207498"/>
                  <a:pt x="51833" y="153939"/>
                  <a:pt x="146029" y="146029"/>
                </a:cubicBezTo>
                <a:cubicBezTo>
                  <a:pt x="332597" y="113177"/>
                  <a:pt x="457347" y="197829"/>
                  <a:pt x="606456" y="146029"/>
                </a:cubicBezTo>
                <a:cubicBezTo>
                  <a:pt x="755565" y="94229"/>
                  <a:pt x="926938" y="159241"/>
                  <a:pt x="1087812" y="146029"/>
                </a:cubicBezTo>
                <a:cubicBezTo>
                  <a:pt x="1248686" y="132817"/>
                  <a:pt x="1406768" y="174265"/>
                  <a:pt x="1590095" y="146029"/>
                </a:cubicBezTo>
                <a:cubicBezTo>
                  <a:pt x="1773422" y="117793"/>
                  <a:pt x="1968896" y="221057"/>
                  <a:pt x="2238879" y="146029"/>
                </a:cubicBezTo>
                <a:cubicBezTo>
                  <a:pt x="2233045" y="105921"/>
                  <a:pt x="2248244" y="66360"/>
                  <a:pt x="2238879" y="0"/>
                </a:cubicBezTo>
                <a:cubicBezTo>
                  <a:pt x="2273536" y="47019"/>
                  <a:pt x="2258860" y="93518"/>
                  <a:pt x="2301736" y="146029"/>
                </a:cubicBezTo>
                <a:cubicBezTo>
                  <a:pt x="2272202" y="216868"/>
                  <a:pt x="2238920" y="252650"/>
                  <a:pt x="2238879" y="292058"/>
                </a:cubicBezTo>
                <a:cubicBezTo>
                  <a:pt x="2231528" y="244763"/>
                  <a:pt x="2241788" y="212164"/>
                  <a:pt x="2238879" y="146029"/>
                </a:cubicBezTo>
                <a:cubicBezTo>
                  <a:pt x="2008438" y="188189"/>
                  <a:pt x="1886687" y="135503"/>
                  <a:pt x="1736595" y="146029"/>
                </a:cubicBezTo>
                <a:cubicBezTo>
                  <a:pt x="1586503" y="156555"/>
                  <a:pt x="1495809" y="92832"/>
                  <a:pt x="1276168" y="146029"/>
                </a:cubicBezTo>
                <a:cubicBezTo>
                  <a:pt x="1056527" y="199226"/>
                  <a:pt x="966916" y="132640"/>
                  <a:pt x="732027" y="146029"/>
                </a:cubicBezTo>
                <a:cubicBezTo>
                  <a:pt x="497138" y="159418"/>
                  <a:pt x="397648" y="98493"/>
                  <a:pt x="146029" y="146029"/>
                </a:cubicBezTo>
                <a:cubicBezTo>
                  <a:pt x="59559" y="149292"/>
                  <a:pt x="2224" y="217433"/>
                  <a:pt x="0" y="292058"/>
                </a:cubicBezTo>
                <a:lnTo>
                  <a:pt x="0" y="292058"/>
                </a:lnTo>
                <a:close/>
              </a:path>
              <a:path w="2301736" h="292058" stroke="0" extrusionOk="0">
                <a:moveTo>
                  <a:pt x="0" y="292058"/>
                </a:moveTo>
                <a:lnTo>
                  <a:pt x="0" y="292058"/>
                </a:lnTo>
                <a:cubicBezTo>
                  <a:pt x="-15288" y="201978"/>
                  <a:pt x="45682" y="153422"/>
                  <a:pt x="146029" y="146029"/>
                </a:cubicBezTo>
                <a:cubicBezTo>
                  <a:pt x="362821" y="114050"/>
                  <a:pt x="547489" y="207380"/>
                  <a:pt x="711099" y="146029"/>
                </a:cubicBezTo>
                <a:cubicBezTo>
                  <a:pt x="874709" y="84678"/>
                  <a:pt x="962576" y="146528"/>
                  <a:pt x="1213383" y="146029"/>
                </a:cubicBezTo>
                <a:cubicBezTo>
                  <a:pt x="1464190" y="145530"/>
                  <a:pt x="1457719" y="150000"/>
                  <a:pt x="1694738" y="146029"/>
                </a:cubicBezTo>
                <a:cubicBezTo>
                  <a:pt x="1931758" y="142058"/>
                  <a:pt x="2092069" y="170022"/>
                  <a:pt x="2238879" y="146029"/>
                </a:cubicBezTo>
                <a:cubicBezTo>
                  <a:pt x="2238126" y="101025"/>
                  <a:pt x="2250360" y="71331"/>
                  <a:pt x="2238879" y="0"/>
                </a:cubicBezTo>
                <a:cubicBezTo>
                  <a:pt x="2253799" y="34631"/>
                  <a:pt x="2278862" y="115490"/>
                  <a:pt x="2301736" y="146029"/>
                </a:cubicBezTo>
                <a:cubicBezTo>
                  <a:pt x="2295246" y="203905"/>
                  <a:pt x="2248792" y="227867"/>
                  <a:pt x="2238879" y="292058"/>
                </a:cubicBezTo>
                <a:cubicBezTo>
                  <a:pt x="2236743" y="261468"/>
                  <a:pt x="2242052" y="177890"/>
                  <a:pt x="2238879" y="146029"/>
                </a:cubicBezTo>
                <a:cubicBezTo>
                  <a:pt x="2002867" y="179344"/>
                  <a:pt x="1877567" y="96129"/>
                  <a:pt x="1736595" y="146029"/>
                </a:cubicBezTo>
                <a:cubicBezTo>
                  <a:pt x="1595623" y="195929"/>
                  <a:pt x="1386450" y="84673"/>
                  <a:pt x="1213383" y="146029"/>
                </a:cubicBezTo>
                <a:cubicBezTo>
                  <a:pt x="1040316" y="207385"/>
                  <a:pt x="839031" y="90215"/>
                  <a:pt x="690170" y="146029"/>
                </a:cubicBezTo>
                <a:cubicBezTo>
                  <a:pt x="541309" y="201843"/>
                  <a:pt x="377370" y="109424"/>
                  <a:pt x="146029" y="146029"/>
                </a:cubicBezTo>
                <a:cubicBezTo>
                  <a:pt x="41485" y="144333"/>
                  <a:pt x="-8284" y="194521"/>
                  <a:pt x="0" y="292058"/>
                </a:cubicBezTo>
                <a:lnTo>
                  <a:pt x="0" y="292058"/>
                </a:lnTo>
                <a:close/>
              </a:path>
            </a:pathLst>
          </a:custGeom>
          <a:solidFill>
            <a:srgbClr val="D9EB37"/>
          </a:solidFill>
          <a:ln>
            <a:solidFill>
              <a:srgbClr val="D9EB3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bentArrow">
                    <a:avLst>
                      <a:gd name="adj1" fmla="val 0"/>
                      <a:gd name="adj2" fmla="val 50000"/>
                      <a:gd name="adj3" fmla="val 21522"/>
                      <a:gd name="adj4" fmla="val 9127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1026" name="Picture 2" descr="VISUALSONICS Vevo 3100 - Compra al mejor precio">
            <a:extLst>
              <a:ext uri="{FF2B5EF4-FFF2-40B4-BE49-F238E27FC236}">
                <a16:creationId xmlns:a16="http://schemas.microsoft.com/office/drawing/2014/main" id="{DA0CA53C-29CD-189A-EFCA-B60DC0D05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9"/>
          <a:stretch/>
        </p:blipFill>
        <p:spPr bwMode="auto">
          <a:xfrm>
            <a:off x="343092" y="819694"/>
            <a:ext cx="883218" cy="165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B8CDBDA8-7A89-061E-7716-654865377962}"/>
              </a:ext>
            </a:extLst>
          </p:cNvPr>
          <p:cNvSpPr/>
          <p:nvPr/>
        </p:nvSpPr>
        <p:spPr>
          <a:xfrm>
            <a:off x="7477619" y="987950"/>
            <a:ext cx="1215949" cy="634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Vídeos de 100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imatges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lamada rectangular redondeada 27">
            <a:extLst>
              <a:ext uri="{FF2B5EF4-FFF2-40B4-BE49-F238E27FC236}">
                <a16:creationId xmlns:a16="http://schemas.microsoft.com/office/drawing/2014/main" id="{6286A648-3855-C9E7-E14D-BDA834C22772}"/>
              </a:ext>
            </a:extLst>
          </p:cNvPr>
          <p:cNvSpPr/>
          <p:nvPr/>
        </p:nvSpPr>
        <p:spPr>
          <a:xfrm>
            <a:off x="7477619" y="1806213"/>
            <a:ext cx="1323289" cy="1222256"/>
          </a:xfrm>
          <a:prstGeom prst="wedgeRoundRectCallout">
            <a:avLst>
              <a:gd name="adj1" fmla="val -70347"/>
              <a:gd name="adj2" fmla="val -13937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Movent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transductor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d’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esquerra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dreta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viceversa</a:t>
            </a:r>
          </a:p>
        </p:txBody>
      </p:sp>
      <p:sp>
        <p:nvSpPr>
          <p:cNvPr id="29" name="Llamada rectangular redondeada 28">
            <a:extLst>
              <a:ext uri="{FF2B5EF4-FFF2-40B4-BE49-F238E27FC236}">
                <a16:creationId xmlns:a16="http://schemas.microsoft.com/office/drawing/2014/main" id="{C7F202DF-10DB-540D-3A39-4C2D1F792C0B}"/>
              </a:ext>
            </a:extLst>
          </p:cNvPr>
          <p:cNvSpPr/>
          <p:nvPr/>
        </p:nvSpPr>
        <p:spPr>
          <a:xfrm>
            <a:off x="7477619" y="3320377"/>
            <a:ext cx="1323289" cy="1222256"/>
          </a:xfrm>
          <a:prstGeom prst="wedgeRoundRectCallout">
            <a:avLst>
              <a:gd name="adj1" fmla="val -70347"/>
              <a:gd name="adj2" fmla="val -13937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Movent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el transductor de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dalt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baix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viceversa</a:t>
            </a:r>
          </a:p>
        </p:txBody>
      </p:sp>
    </p:spTree>
    <p:extLst>
      <p:ext uri="{BB962C8B-B14F-4D97-AF65-F5344CB8AC3E}">
        <p14:creationId xmlns:p14="http://schemas.microsoft.com/office/powerpoint/2010/main" val="3026491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I com es veu un aneurisma?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>
            <a:off x="1881383" y="1147643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>
            <a:off x="5729202" y="1161500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pic>
        <p:nvPicPr>
          <p:cNvPr id="7" name="007-22 BemA videos_2022-06-07-11-51-30_1">
            <a:hlinkClick r:id="" action="ppaction://media"/>
            <a:extLst>
              <a:ext uri="{FF2B5EF4-FFF2-40B4-BE49-F238E27FC236}">
                <a16:creationId xmlns:a16="http://schemas.microsoft.com/office/drawing/2014/main" id="{C7361DC0-54C9-247B-CE00-5DD1A3A13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6990" y="1516673"/>
            <a:ext cx="3628717" cy="2841238"/>
          </a:xfrm>
          <a:prstGeom prst="rect">
            <a:avLst/>
          </a:prstGeom>
        </p:spPr>
      </p:pic>
      <p:pic>
        <p:nvPicPr>
          <p:cNvPr id="11" name="002-22 BemA videos_2022-02-09-11-19-39_1">
            <a:hlinkClick r:id="" action="ppaction://media"/>
            <a:extLst>
              <a:ext uri="{FF2B5EF4-FFF2-40B4-BE49-F238E27FC236}">
                <a16:creationId xmlns:a16="http://schemas.microsoft.com/office/drawing/2014/main" id="{BE680C73-D0B5-FFD8-16B3-01F58C0E31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3473" y="1516673"/>
            <a:ext cx="3628717" cy="2841238"/>
          </a:xfrm>
          <a:prstGeom prst="rect">
            <a:avLst/>
          </a:prstGeom>
        </p:spPr>
      </p:pic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74E3731B-1151-93D4-20C2-EC3CB09D1CA2}"/>
              </a:ext>
            </a:extLst>
          </p:cNvPr>
          <p:cNvSpPr/>
          <p:nvPr/>
        </p:nvSpPr>
        <p:spPr>
          <a:xfrm>
            <a:off x="3885429" y="860834"/>
            <a:ext cx="1232899" cy="300666"/>
          </a:xfrm>
          <a:prstGeom prst="roundRect">
            <a:avLst/>
          </a:prstGeom>
          <a:solidFill>
            <a:srgbClr val="01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Eix</a:t>
            </a:r>
            <a:r>
              <a:rPr lang="es-E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sagital</a:t>
            </a:r>
          </a:p>
        </p:txBody>
      </p:sp>
    </p:spTree>
    <p:extLst>
      <p:ext uri="{BB962C8B-B14F-4D97-AF65-F5344CB8AC3E}">
        <p14:creationId xmlns:p14="http://schemas.microsoft.com/office/powerpoint/2010/main" val="24573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I com es veu un aneurisma?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>
            <a:off x="1881383" y="1147643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>
            <a:off x="5729202" y="1161500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74E3731B-1151-93D4-20C2-EC3CB09D1CA2}"/>
              </a:ext>
            </a:extLst>
          </p:cNvPr>
          <p:cNvSpPr/>
          <p:nvPr/>
        </p:nvSpPr>
        <p:spPr>
          <a:xfrm>
            <a:off x="3885429" y="860834"/>
            <a:ext cx="1448571" cy="300666"/>
          </a:xfrm>
          <a:prstGeom prst="roundRect">
            <a:avLst/>
          </a:prstGeom>
          <a:solidFill>
            <a:srgbClr val="D9E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Eix</a:t>
            </a:r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transversal</a:t>
            </a:r>
          </a:p>
        </p:txBody>
      </p:sp>
      <p:pic>
        <p:nvPicPr>
          <p:cNvPr id="3" name="007-22 BemA videos_2022-06-07-11-51-52_1">
            <a:hlinkClick r:id="" action="ppaction://media"/>
            <a:extLst>
              <a:ext uri="{FF2B5EF4-FFF2-40B4-BE49-F238E27FC236}">
                <a16:creationId xmlns:a16="http://schemas.microsoft.com/office/drawing/2014/main" id="{A6F27869-B8A8-969C-75D0-9736E1353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30048" y="1641687"/>
            <a:ext cx="3632244" cy="2844000"/>
          </a:xfrm>
          <a:prstGeom prst="rect">
            <a:avLst/>
          </a:prstGeom>
        </p:spPr>
      </p:pic>
      <p:pic>
        <p:nvPicPr>
          <p:cNvPr id="4" name="002-22 BemA videos_2022-02-09-11-19-48_1">
            <a:hlinkClick r:id="" action="ppaction://media"/>
            <a:extLst>
              <a:ext uri="{FF2B5EF4-FFF2-40B4-BE49-F238E27FC236}">
                <a16:creationId xmlns:a16="http://schemas.microsoft.com/office/drawing/2014/main" id="{E2592BD4-3D6D-F763-00E2-C10E2ADCD92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710" y="1641687"/>
            <a:ext cx="3632244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I quina informació n’obtenim?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 rot="16200000">
            <a:off x="-5062" y="1736205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 rot="16200000">
            <a:off x="-300757" y="3872921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pic>
        <p:nvPicPr>
          <p:cNvPr id="7" name="Imagen 6" descr="Imagen que contiene hombre, agua, gato, tablero&#10;&#10;Descripción generada automáticamente">
            <a:extLst>
              <a:ext uri="{FF2B5EF4-FFF2-40B4-BE49-F238E27FC236}">
                <a16:creationId xmlns:a16="http://schemas.microsoft.com/office/drawing/2014/main" id="{4BEB209C-CA5B-C20C-D702-497B7B93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18" y="3030275"/>
            <a:ext cx="3122660" cy="1969011"/>
          </a:xfrm>
          <a:prstGeom prst="rect">
            <a:avLst/>
          </a:prstGeom>
        </p:spPr>
      </p:pic>
      <p:pic>
        <p:nvPicPr>
          <p:cNvPr id="9" name="Imagen 8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ADA198E-64F3-A6A3-BA22-9EBB76BDC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72" y="3030275"/>
            <a:ext cx="3122660" cy="1985959"/>
          </a:xfrm>
          <a:prstGeom prst="rect">
            <a:avLst/>
          </a:prstGeom>
        </p:spPr>
      </p:pic>
      <p:pic>
        <p:nvPicPr>
          <p:cNvPr id="14" name="Imagen 13" descr="Imagen en blanco y negro de un barco&#10;&#10;Descripción generada automáticamente con confianza media">
            <a:extLst>
              <a:ext uri="{FF2B5EF4-FFF2-40B4-BE49-F238E27FC236}">
                <a16:creationId xmlns:a16="http://schemas.microsoft.com/office/drawing/2014/main" id="{0DFE316B-0BE1-798E-7C97-C2A9B960A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18" y="916803"/>
            <a:ext cx="3122660" cy="2035767"/>
          </a:xfrm>
          <a:prstGeom prst="rect">
            <a:avLst/>
          </a:prstGeom>
        </p:spPr>
      </p:pic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EFDF4748-E921-1A2A-A5C5-ABE1B02C4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872" y="893558"/>
            <a:ext cx="3122660" cy="2035767"/>
          </a:xfrm>
          <a:prstGeom prst="rect">
            <a:avLst/>
          </a:prstGeom>
        </p:spPr>
      </p:pic>
      <p:pic>
        <p:nvPicPr>
          <p:cNvPr id="20" name="Imagen 1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6850A553-202F-1F7C-99A5-4C73FE427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3447" y="3571014"/>
            <a:ext cx="1530477" cy="1572408"/>
          </a:xfrm>
          <a:prstGeom prst="rect">
            <a:avLst/>
          </a:prstGeom>
        </p:spPr>
      </p:pic>
      <p:sp>
        <p:nvSpPr>
          <p:cNvPr id="21" name="Llamada rectangular redondeada 20">
            <a:extLst>
              <a:ext uri="{FF2B5EF4-FFF2-40B4-BE49-F238E27FC236}">
                <a16:creationId xmlns:a16="http://schemas.microsoft.com/office/drawing/2014/main" id="{F3A2A73F-4AF1-EECB-7EE6-32880CEABB08}"/>
              </a:ext>
            </a:extLst>
          </p:cNvPr>
          <p:cNvSpPr/>
          <p:nvPr/>
        </p:nvSpPr>
        <p:spPr>
          <a:xfrm>
            <a:off x="7477619" y="1324100"/>
            <a:ext cx="1530477" cy="1824290"/>
          </a:xfrm>
          <a:prstGeom prst="wedgeRoundRectCallout">
            <a:avLst>
              <a:gd name="adj1" fmla="val 13752"/>
              <a:gd name="adj2" fmla="val 79996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Establim el </a:t>
            </a:r>
            <a:r>
              <a:rPr lang="ca-ES" sz="16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r>
              <a:rPr lang="ca-E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veiem la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màxima dilatació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en mesurem el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diàmetre</a:t>
            </a:r>
            <a:endParaRPr lang="ca-ES" sz="16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7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Però... 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s una mesura fiable? 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hombre, agua, gato, tablero&#10;&#10;Descripción generada automáticamente">
            <a:extLst>
              <a:ext uri="{FF2B5EF4-FFF2-40B4-BE49-F238E27FC236}">
                <a16:creationId xmlns:a16="http://schemas.microsoft.com/office/drawing/2014/main" id="{4BEB209C-CA5B-C20C-D702-497B7B935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4"/>
          <a:stretch/>
        </p:blipFill>
        <p:spPr>
          <a:xfrm>
            <a:off x="2459128" y="876996"/>
            <a:ext cx="2449370" cy="1970591"/>
          </a:xfrm>
          <a:prstGeom prst="rect">
            <a:avLst/>
          </a:prstGeom>
        </p:spPr>
      </p:pic>
      <p:pic>
        <p:nvPicPr>
          <p:cNvPr id="2" name="Google Shape;73;p15">
            <a:extLst>
              <a:ext uri="{FF2B5EF4-FFF2-40B4-BE49-F238E27FC236}">
                <a16:creationId xmlns:a16="http://schemas.microsoft.com/office/drawing/2014/main" id="{7D81856E-EEB3-A671-ABFE-9D4D30FFA8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46164" t="15450" r="25611" b="21715"/>
          <a:stretch/>
        </p:blipFill>
        <p:spPr>
          <a:xfrm>
            <a:off x="1563811" y="3024904"/>
            <a:ext cx="602503" cy="20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8;p15">
            <a:extLst>
              <a:ext uri="{FF2B5EF4-FFF2-40B4-BE49-F238E27FC236}">
                <a16:creationId xmlns:a16="http://schemas.microsoft.com/office/drawing/2014/main" id="{4A43AA06-81A0-B19F-B5E7-91FB6C3143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31656" t="22946" r="37213" b="14219"/>
          <a:stretch/>
        </p:blipFill>
        <p:spPr>
          <a:xfrm>
            <a:off x="1550365" y="876996"/>
            <a:ext cx="602503" cy="201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Imagen que contiene agua, hombre, papalote, sostener&#10;&#10;Descripción generada automáticamente">
            <a:extLst>
              <a:ext uri="{FF2B5EF4-FFF2-40B4-BE49-F238E27FC236}">
                <a16:creationId xmlns:a16="http://schemas.microsoft.com/office/drawing/2014/main" id="{6E8D55D0-F009-0E0E-32B1-0EAD80425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70" t="6214" r="16309"/>
          <a:stretch/>
        </p:blipFill>
        <p:spPr>
          <a:xfrm>
            <a:off x="2472575" y="3060756"/>
            <a:ext cx="2449370" cy="19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3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Però... 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s una mesura fiable? 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n 6" descr="Imagen que contiene hombre, agua, gato, tablero&#10;&#10;Descripción generada automáticamente">
            <a:extLst>
              <a:ext uri="{FF2B5EF4-FFF2-40B4-BE49-F238E27FC236}">
                <a16:creationId xmlns:a16="http://schemas.microsoft.com/office/drawing/2014/main" id="{4BEB209C-CA5B-C20C-D702-497B7B935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24"/>
          <a:stretch/>
        </p:blipFill>
        <p:spPr>
          <a:xfrm>
            <a:off x="2459128" y="876996"/>
            <a:ext cx="2449370" cy="1970591"/>
          </a:xfrm>
          <a:prstGeom prst="rect">
            <a:avLst/>
          </a:prstGeom>
        </p:spPr>
      </p:pic>
      <p:pic>
        <p:nvPicPr>
          <p:cNvPr id="2" name="Google Shape;73;p15">
            <a:extLst>
              <a:ext uri="{FF2B5EF4-FFF2-40B4-BE49-F238E27FC236}">
                <a16:creationId xmlns:a16="http://schemas.microsoft.com/office/drawing/2014/main" id="{7D81856E-EEB3-A671-ABFE-9D4D30FFA8A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46164" t="15450" r="25611" b="21715"/>
          <a:stretch/>
        </p:blipFill>
        <p:spPr>
          <a:xfrm>
            <a:off x="1563811" y="3024904"/>
            <a:ext cx="602503" cy="20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8;p15">
            <a:extLst>
              <a:ext uri="{FF2B5EF4-FFF2-40B4-BE49-F238E27FC236}">
                <a16:creationId xmlns:a16="http://schemas.microsoft.com/office/drawing/2014/main" id="{4A43AA06-81A0-B19F-B5E7-91FB6C3143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31656" t="22946" r="37213" b="14219"/>
          <a:stretch/>
        </p:blipFill>
        <p:spPr>
          <a:xfrm>
            <a:off x="1550365" y="876996"/>
            <a:ext cx="602503" cy="201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Imagen que contiene agua, hombre, papalote, sostener&#10;&#10;Descripción generada automáticamente">
            <a:extLst>
              <a:ext uri="{FF2B5EF4-FFF2-40B4-BE49-F238E27FC236}">
                <a16:creationId xmlns:a16="http://schemas.microsoft.com/office/drawing/2014/main" id="{6E8D55D0-F009-0E0E-32B1-0EAD80425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70" t="6214" r="16309"/>
          <a:stretch/>
        </p:blipFill>
        <p:spPr>
          <a:xfrm>
            <a:off x="2472575" y="3060756"/>
            <a:ext cx="2449370" cy="1970592"/>
          </a:xfrm>
          <a:prstGeom prst="rect">
            <a:avLst/>
          </a:prstGeom>
        </p:spPr>
      </p:pic>
      <p:pic>
        <p:nvPicPr>
          <p:cNvPr id="5" name="Imagen 4" descr="Un pastel en forma de corazón&#10;&#10;Descripción generada automáticamente con confianza baja">
            <a:extLst>
              <a:ext uri="{FF2B5EF4-FFF2-40B4-BE49-F238E27FC236}">
                <a16:creationId xmlns:a16="http://schemas.microsoft.com/office/drawing/2014/main" id="{38B2A13E-3198-E282-9BED-FCED22600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701" y="876996"/>
            <a:ext cx="2616752" cy="1970591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13E9F6E-7BAB-A57D-78D6-35A46B735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701" y="3060757"/>
            <a:ext cx="2616754" cy="1970592"/>
          </a:xfrm>
          <a:prstGeom prst="rect">
            <a:avLst/>
          </a:prstGeom>
        </p:spPr>
      </p:pic>
      <p:pic>
        <p:nvPicPr>
          <p:cNvPr id="12" name="Imagen 11" descr="Un pastel en forma de corazón&#10;&#10;Descripción generada automáticamente con confianza baja">
            <a:extLst>
              <a:ext uri="{FF2B5EF4-FFF2-40B4-BE49-F238E27FC236}">
                <a16:creationId xmlns:a16="http://schemas.microsoft.com/office/drawing/2014/main" id="{181C97CF-4E51-FD39-AC66-8FEEBB5AC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111" y="3060756"/>
            <a:ext cx="2674014" cy="2013713"/>
          </a:xfrm>
          <a:prstGeom prst="rect">
            <a:avLst/>
          </a:prstGeom>
        </p:spPr>
      </p:pic>
      <p:pic>
        <p:nvPicPr>
          <p:cNvPr id="14" name="Imagen 13" descr="Un pastel en forma de corazón&#10;&#10;Descripción generada automáticamente con confianza baja">
            <a:extLst>
              <a:ext uri="{FF2B5EF4-FFF2-40B4-BE49-F238E27FC236}">
                <a16:creationId xmlns:a16="http://schemas.microsoft.com/office/drawing/2014/main" id="{E16C92C6-AB5C-6750-3E20-0EB655C0E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701" y="885775"/>
            <a:ext cx="2674014" cy="2013713"/>
          </a:xfrm>
          <a:prstGeom prst="rect">
            <a:avLst/>
          </a:prstGeom>
        </p:spPr>
      </p:pic>
      <p:pic>
        <p:nvPicPr>
          <p:cNvPr id="15" name="Imagen 14" descr="Imagen que contiene pastel, cumpleaños, chocolate, oso&#10;&#10;Descripción generada automáticamente">
            <a:extLst>
              <a:ext uri="{FF2B5EF4-FFF2-40B4-BE49-F238E27FC236}">
                <a16:creationId xmlns:a16="http://schemas.microsoft.com/office/drawing/2014/main" id="{E56DAC57-8F60-3574-9ED8-0F31118625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5701" y="3058641"/>
            <a:ext cx="2674014" cy="20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0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El triple A: Aneurisma d’A</a:t>
            </a:r>
            <a:r>
              <a:rPr lang="ca" sz="2400" b="1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orta Abdominal (AAA)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Resultat d'imatges de albert einstein muerte prensa">
            <a:extLst>
              <a:ext uri="{FF2B5EF4-FFF2-40B4-BE49-F238E27FC236}">
                <a16:creationId xmlns:a16="http://schemas.microsoft.com/office/drawing/2014/main" id="{2D4FC51C-6FDB-9EDB-76C7-BA976FB5B75C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 cstate="print"/>
          <a:srcRect b="4876"/>
          <a:stretch/>
        </p:blipFill>
        <p:spPr bwMode="auto">
          <a:xfrm>
            <a:off x="1708694" y="882493"/>
            <a:ext cx="5726611" cy="38557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5841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Però... 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s una mesura fiable? 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 descr="Un pastel en forma de corazón&#10;&#10;Descripción generada automáticamente con confianza baja">
            <a:extLst>
              <a:ext uri="{FF2B5EF4-FFF2-40B4-BE49-F238E27FC236}">
                <a16:creationId xmlns:a16="http://schemas.microsoft.com/office/drawing/2014/main" id="{38B2A13E-3198-E282-9BED-FCED226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824" y="1254966"/>
            <a:ext cx="2616752" cy="1970591"/>
          </a:xfrm>
          <a:prstGeom prst="rect">
            <a:avLst/>
          </a:prstGeom>
        </p:spPr>
      </p:pic>
      <p:pic>
        <p:nvPicPr>
          <p:cNvPr id="9" name="Imagen 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13E9F6E-7BAB-A57D-78D6-35A46B73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766" y="1254965"/>
            <a:ext cx="2616754" cy="1970592"/>
          </a:xfrm>
          <a:prstGeom prst="rect">
            <a:avLst/>
          </a:prstGeom>
        </p:spPr>
      </p:pic>
      <p:pic>
        <p:nvPicPr>
          <p:cNvPr id="6" name="Imagen 5" descr="Un collar de colores&#10;&#10;Descripción generada automáticamente con confianza baja">
            <a:extLst>
              <a:ext uri="{FF2B5EF4-FFF2-40B4-BE49-F238E27FC236}">
                <a16:creationId xmlns:a16="http://schemas.microsoft.com/office/drawing/2014/main" id="{F09DCCAB-256C-C4B7-183D-D75333F8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04" y="1254965"/>
            <a:ext cx="2616754" cy="1970592"/>
          </a:xfrm>
          <a:prstGeom prst="rect">
            <a:avLst/>
          </a:prstGeom>
        </p:spPr>
      </p:pic>
      <p:pic>
        <p:nvPicPr>
          <p:cNvPr id="8" name="Imagen 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4C613B0-65F4-C301-8220-86BAA62B3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564" y="3426878"/>
            <a:ext cx="1520796" cy="1572408"/>
          </a:xfrm>
          <a:prstGeom prst="rect">
            <a:avLst/>
          </a:prstGeom>
        </p:spPr>
      </p:pic>
      <p:sp>
        <p:nvSpPr>
          <p:cNvPr id="10" name="Llamada rectangular redondeada 9">
            <a:extLst>
              <a:ext uri="{FF2B5EF4-FFF2-40B4-BE49-F238E27FC236}">
                <a16:creationId xmlns:a16="http://schemas.microsoft.com/office/drawing/2014/main" id="{C96066BE-3038-3F4A-FC20-8FB8CF24DC3F}"/>
              </a:ext>
            </a:extLst>
          </p:cNvPr>
          <p:cNvSpPr/>
          <p:nvPr/>
        </p:nvSpPr>
        <p:spPr>
          <a:xfrm>
            <a:off x="3257425" y="3426878"/>
            <a:ext cx="3051935" cy="1236693"/>
          </a:xfrm>
          <a:prstGeom prst="wedgeRoundRectCallout">
            <a:avLst>
              <a:gd name="adj1" fmla="val -89443"/>
              <a:gd name="adj2" fmla="val -772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primer aneurisma, el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trombe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és molt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més gran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(ocupa més superfície) i l’aneurisma és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més greu</a:t>
            </a:r>
            <a:endParaRPr lang="ca-ES" sz="16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A5C7893-DA3B-3BBA-8FEA-08359E9BC84C}"/>
              </a:ext>
            </a:extLst>
          </p:cNvPr>
          <p:cNvSpPr/>
          <p:nvPr/>
        </p:nvSpPr>
        <p:spPr>
          <a:xfrm>
            <a:off x="1232512" y="879334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AORTA SANA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E63EE6BE-7B68-2CC7-F3BB-6D292C9E7501}"/>
              </a:ext>
            </a:extLst>
          </p:cNvPr>
          <p:cNvSpPr/>
          <p:nvPr/>
        </p:nvSpPr>
        <p:spPr>
          <a:xfrm>
            <a:off x="3371026" y="879334"/>
            <a:ext cx="2100348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MÉS TROMBE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8BB8EAC-A6AC-1095-D06C-703296C2B971}"/>
              </a:ext>
            </a:extLst>
          </p:cNvPr>
          <p:cNvSpPr/>
          <p:nvPr/>
        </p:nvSpPr>
        <p:spPr>
          <a:xfrm>
            <a:off x="6309360" y="879334"/>
            <a:ext cx="2297160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MENYS TROMBE</a:t>
            </a:r>
          </a:p>
        </p:txBody>
      </p:sp>
    </p:spTree>
    <p:extLst>
      <p:ext uri="{BB962C8B-B14F-4D97-AF65-F5344CB8AC3E}">
        <p14:creationId xmlns:p14="http://schemas.microsoft.com/office/powerpoint/2010/main" val="214600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Aquest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trombe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, es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pot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visualitzar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ultrasonografia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A5C7893-DA3B-3BBA-8FEA-08359E9BC84C}"/>
              </a:ext>
            </a:extLst>
          </p:cNvPr>
          <p:cNvSpPr/>
          <p:nvPr/>
        </p:nvSpPr>
        <p:spPr>
          <a:xfrm>
            <a:off x="1237352" y="935255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AORTA SANA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E63EE6BE-7B68-2CC7-F3BB-6D292C9E7501}"/>
              </a:ext>
            </a:extLst>
          </p:cNvPr>
          <p:cNvSpPr/>
          <p:nvPr/>
        </p:nvSpPr>
        <p:spPr>
          <a:xfrm>
            <a:off x="6549092" y="940003"/>
            <a:ext cx="2100348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MÉS TROMBE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8BB8EAC-A6AC-1095-D06C-703296C2B971}"/>
              </a:ext>
            </a:extLst>
          </p:cNvPr>
          <p:cNvSpPr/>
          <p:nvPr/>
        </p:nvSpPr>
        <p:spPr>
          <a:xfrm>
            <a:off x="3551872" y="943124"/>
            <a:ext cx="2297160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MENYS TROMBE</a:t>
            </a:r>
          </a:p>
        </p:txBody>
      </p:sp>
      <p:pic>
        <p:nvPicPr>
          <p:cNvPr id="2" name="Imagen 1" descr="Imagen en blanco y negro de un barco&#10;&#10;Descripción generada automáticamente con confianza media">
            <a:extLst>
              <a:ext uri="{FF2B5EF4-FFF2-40B4-BE49-F238E27FC236}">
                <a16:creationId xmlns:a16="http://schemas.microsoft.com/office/drawing/2014/main" id="{76592775-1BAD-B0E8-8DF1-CC8671DB1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05" t="24462"/>
          <a:stretch/>
        </p:blipFill>
        <p:spPr>
          <a:xfrm>
            <a:off x="313467" y="1470312"/>
            <a:ext cx="2785238" cy="1537787"/>
          </a:xfrm>
          <a:prstGeom prst="rect">
            <a:avLst/>
          </a:prstGeom>
        </p:spPr>
      </p:pic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232126B-61B3-E6A8-0FC5-C05F81FC7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05" t="22129"/>
          <a:stretch/>
        </p:blipFill>
        <p:spPr>
          <a:xfrm>
            <a:off x="313467" y="3153816"/>
            <a:ext cx="2785238" cy="1585275"/>
          </a:xfrm>
          <a:prstGeom prst="rect">
            <a:avLst/>
          </a:prstGeom>
        </p:spPr>
      </p:pic>
      <p:pic>
        <p:nvPicPr>
          <p:cNvPr id="7" name="Imagen 6" descr="Imagen en blanco y negro de un barco en el agua&#10;&#10;Descripción generada automáticamente con confianza baja">
            <a:extLst>
              <a:ext uri="{FF2B5EF4-FFF2-40B4-BE49-F238E27FC236}">
                <a16:creationId xmlns:a16="http://schemas.microsoft.com/office/drawing/2014/main" id="{42592EC8-3BF0-5A65-3010-F9191190C5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27" t="22404"/>
          <a:stretch/>
        </p:blipFill>
        <p:spPr>
          <a:xfrm>
            <a:off x="6206647" y="1470312"/>
            <a:ext cx="2785238" cy="1585275"/>
          </a:xfrm>
          <a:prstGeom prst="rect">
            <a:avLst/>
          </a:prstGeom>
        </p:spPr>
      </p:pic>
      <p:pic>
        <p:nvPicPr>
          <p:cNvPr id="13" name="Imagen 12" descr="Imagen que contiene exterior, agua, foto, vuelo&#10;&#10;Descripción generada automáticamente">
            <a:extLst>
              <a:ext uri="{FF2B5EF4-FFF2-40B4-BE49-F238E27FC236}">
                <a16:creationId xmlns:a16="http://schemas.microsoft.com/office/drawing/2014/main" id="{7664858B-3B75-031D-692F-5956248EED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27" t="21068"/>
          <a:stretch/>
        </p:blipFill>
        <p:spPr>
          <a:xfrm>
            <a:off x="3260057" y="1470312"/>
            <a:ext cx="2785238" cy="1585275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CC9D145C-BDFE-A79E-C2D6-35BD924A6E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24" t="21371" r="7725"/>
          <a:stretch/>
        </p:blipFill>
        <p:spPr>
          <a:xfrm>
            <a:off x="6206647" y="3153816"/>
            <a:ext cx="2785238" cy="1606377"/>
          </a:xfrm>
          <a:prstGeom prst="rect">
            <a:avLst/>
          </a:prstGeom>
        </p:spPr>
      </p:pic>
      <p:pic>
        <p:nvPicPr>
          <p:cNvPr id="19" name="Imagen 18" descr="Imagen que contiene pasto, viendo, azul, sostener&#10;&#10;Descripción generada automáticamente">
            <a:extLst>
              <a:ext uri="{FF2B5EF4-FFF2-40B4-BE49-F238E27FC236}">
                <a16:creationId xmlns:a16="http://schemas.microsoft.com/office/drawing/2014/main" id="{6A5D16A5-4911-662E-85F1-5FE2A025DD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27" t="17515" b="3924"/>
          <a:stretch/>
        </p:blipFill>
        <p:spPr>
          <a:xfrm>
            <a:off x="3260057" y="3153816"/>
            <a:ext cx="2785238" cy="15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5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Aquest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trombe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, es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pot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visualitzar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per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ultrasonografia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A5C7893-DA3B-3BBA-8FEA-08359E9BC84C}"/>
              </a:ext>
            </a:extLst>
          </p:cNvPr>
          <p:cNvSpPr/>
          <p:nvPr/>
        </p:nvSpPr>
        <p:spPr>
          <a:xfrm>
            <a:off x="1237352" y="935255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AORTA SANA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E63EE6BE-7B68-2CC7-F3BB-6D292C9E7501}"/>
              </a:ext>
            </a:extLst>
          </p:cNvPr>
          <p:cNvSpPr/>
          <p:nvPr/>
        </p:nvSpPr>
        <p:spPr>
          <a:xfrm>
            <a:off x="6549092" y="940003"/>
            <a:ext cx="2100348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MÉS TROMBO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E8BB8EAC-A6AC-1095-D06C-703296C2B971}"/>
              </a:ext>
            </a:extLst>
          </p:cNvPr>
          <p:cNvSpPr/>
          <p:nvPr/>
        </p:nvSpPr>
        <p:spPr>
          <a:xfrm>
            <a:off x="3551872" y="943124"/>
            <a:ext cx="2297160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AAA AMB MENYS TROMBO</a:t>
            </a:r>
          </a:p>
        </p:txBody>
      </p:sp>
      <p:pic>
        <p:nvPicPr>
          <p:cNvPr id="2" name="Imagen 1" descr="Imagen en blanco y negro de un barco&#10;&#10;Descripción generada automáticamente con confianza media">
            <a:extLst>
              <a:ext uri="{FF2B5EF4-FFF2-40B4-BE49-F238E27FC236}">
                <a16:creationId xmlns:a16="http://schemas.microsoft.com/office/drawing/2014/main" id="{76592775-1BAD-B0E8-8DF1-CC8671DB1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l="10805" t="24462"/>
          <a:stretch/>
        </p:blipFill>
        <p:spPr>
          <a:xfrm>
            <a:off x="313467" y="1470312"/>
            <a:ext cx="2785238" cy="1537787"/>
          </a:xfrm>
          <a:prstGeom prst="rect">
            <a:avLst/>
          </a:prstGeom>
        </p:spPr>
      </p:pic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232126B-61B3-E6A8-0FC5-C05F81FC7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10805" t="22129"/>
          <a:stretch/>
        </p:blipFill>
        <p:spPr>
          <a:xfrm>
            <a:off x="313467" y="3153816"/>
            <a:ext cx="2785238" cy="1585275"/>
          </a:xfrm>
          <a:prstGeom prst="rect">
            <a:avLst/>
          </a:prstGeom>
        </p:spPr>
      </p:pic>
      <p:pic>
        <p:nvPicPr>
          <p:cNvPr id="13" name="Imagen 12" descr="Imagen que contiene exterior, agua, foto, vuelo&#10;&#10;Descripción generada automáticamente">
            <a:extLst>
              <a:ext uri="{FF2B5EF4-FFF2-40B4-BE49-F238E27FC236}">
                <a16:creationId xmlns:a16="http://schemas.microsoft.com/office/drawing/2014/main" id="{7664858B-3B75-031D-692F-5956248EED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14527" t="21068"/>
          <a:stretch/>
        </p:blipFill>
        <p:spPr>
          <a:xfrm>
            <a:off x="3260057" y="1470312"/>
            <a:ext cx="2785238" cy="1585275"/>
          </a:xfrm>
          <a:prstGeom prst="rect">
            <a:avLst/>
          </a:prstGeom>
        </p:spPr>
      </p:pic>
      <p:pic>
        <p:nvPicPr>
          <p:cNvPr id="19" name="Imagen 18" descr="Imagen que contiene pasto, viendo, azul, sostener&#10;&#10;Descripción generada automáticamente">
            <a:extLst>
              <a:ext uri="{FF2B5EF4-FFF2-40B4-BE49-F238E27FC236}">
                <a16:creationId xmlns:a16="http://schemas.microsoft.com/office/drawing/2014/main" id="{6A5D16A5-4911-662E-85F1-5FE2A025DD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</a:blip>
          <a:srcRect l="14527" t="17515" b="3924"/>
          <a:stretch/>
        </p:blipFill>
        <p:spPr>
          <a:xfrm>
            <a:off x="3260057" y="3153816"/>
            <a:ext cx="2785238" cy="1585275"/>
          </a:xfrm>
          <a:prstGeom prst="rect">
            <a:avLst/>
          </a:prstGeom>
        </p:spPr>
      </p:pic>
      <p:pic>
        <p:nvPicPr>
          <p:cNvPr id="10" name="Imagen 9" descr="Imagen que contiene agua, gato, surfeando, hombre&#10;&#10;Descripción generada automáticamente">
            <a:extLst>
              <a:ext uri="{FF2B5EF4-FFF2-40B4-BE49-F238E27FC236}">
                <a16:creationId xmlns:a16="http://schemas.microsoft.com/office/drawing/2014/main" id="{8516B8CE-8889-56AE-3DC6-D7ECC71C5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266" y="1468087"/>
            <a:ext cx="2794000" cy="1587500"/>
          </a:xfrm>
          <a:prstGeom prst="rect">
            <a:avLst/>
          </a:prstGeom>
        </p:spPr>
      </p:pic>
      <p:pic>
        <p:nvPicPr>
          <p:cNvPr id="14" name="Imagen 13" descr="Imagen que contiene sostener, hombre, papalote, mujer&#10;&#10;Descripción generada automáticamente">
            <a:extLst>
              <a:ext uri="{FF2B5EF4-FFF2-40B4-BE49-F238E27FC236}">
                <a16:creationId xmlns:a16="http://schemas.microsoft.com/office/drawing/2014/main" id="{DFA83CC3-899F-D9E1-706F-74BEA9BE8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6647" y="3126191"/>
            <a:ext cx="2794000" cy="1612900"/>
          </a:xfrm>
          <a:prstGeom prst="rect">
            <a:avLst/>
          </a:prstGeom>
        </p:spPr>
      </p:pic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21EA7237-F9F1-BA27-A9EA-3F643C9375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499" y="2571750"/>
            <a:ext cx="1520796" cy="1572408"/>
          </a:xfrm>
          <a:prstGeom prst="rect">
            <a:avLst/>
          </a:prstGeom>
        </p:spPr>
      </p:pic>
      <p:sp>
        <p:nvSpPr>
          <p:cNvPr id="20" name="Llamada rectangular redondeada 19">
            <a:extLst>
              <a:ext uri="{FF2B5EF4-FFF2-40B4-BE49-F238E27FC236}">
                <a16:creationId xmlns:a16="http://schemas.microsoft.com/office/drawing/2014/main" id="{65A8F2BF-2B1B-ECA7-150C-B854B34EF188}"/>
              </a:ext>
            </a:extLst>
          </p:cNvPr>
          <p:cNvSpPr/>
          <p:nvPr/>
        </p:nvSpPr>
        <p:spPr>
          <a:xfrm>
            <a:off x="2993360" y="2571750"/>
            <a:ext cx="3051935" cy="1236693"/>
          </a:xfrm>
          <a:prstGeom prst="wedgeRoundRectCallout">
            <a:avLst>
              <a:gd name="adj1" fmla="val -89443"/>
              <a:gd name="adj2" fmla="val -772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trombe, degut al coàgul, presenta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 impedància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 per tant, es veu més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blanquinós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ca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ultrasonografia</a:t>
            </a:r>
            <a:endParaRPr lang="ca-ES" sz="16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4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El repte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21EA7237-F9F1-BA27-A9EA-3F643C93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3" y="1830659"/>
            <a:ext cx="1520796" cy="1572408"/>
          </a:xfrm>
          <a:prstGeom prst="rect">
            <a:avLst/>
          </a:prstGeom>
        </p:spPr>
      </p:pic>
      <p:sp>
        <p:nvSpPr>
          <p:cNvPr id="4" name="Llamada rectangular redondeada 3">
            <a:extLst>
              <a:ext uri="{FF2B5EF4-FFF2-40B4-BE49-F238E27FC236}">
                <a16:creationId xmlns:a16="http://schemas.microsoft.com/office/drawing/2014/main" id="{6ED5C8FD-4FBF-1713-C431-F6982E1BBE40}"/>
              </a:ext>
            </a:extLst>
          </p:cNvPr>
          <p:cNvSpPr/>
          <p:nvPr/>
        </p:nvSpPr>
        <p:spPr>
          <a:xfrm>
            <a:off x="2563091" y="887014"/>
            <a:ext cx="4876800" cy="1236693"/>
          </a:xfrm>
          <a:prstGeom prst="wedgeRoundRectCallout">
            <a:avLst>
              <a:gd name="adj1" fmla="val -76716"/>
              <a:gd name="adj2" fmla="val 49415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Establir un sistema de mesura que ens permeti detectar el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 de màxim diàmetre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manera objectiva i fiable </a:t>
            </a: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544D46C-754F-6D80-85F9-D8D516421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99" y="2166374"/>
            <a:ext cx="1445353" cy="12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El repte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21EA7237-F9F1-BA27-A9EA-3F643C93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3" y="1830659"/>
            <a:ext cx="1520796" cy="1572408"/>
          </a:xfrm>
          <a:prstGeom prst="rect">
            <a:avLst/>
          </a:prstGeom>
        </p:spPr>
      </p:pic>
      <p:sp>
        <p:nvSpPr>
          <p:cNvPr id="20" name="Llamada rectangular redondeada 19">
            <a:extLst>
              <a:ext uri="{FF2B5EF4-FFF2-40B4-BE49-F238E27FC236}">
                <a16:creationId xmlns:a16="http://schemas.microsoft.com/office/drawing/2014/main" id="{65A8F2BF-2B1B-ECA7-150C-B854B34EF188}"/>
              </a:ext>
            </a:extLst>
          </p:cNvPr>
          <p:cNvSpPr/>
          <p:nvPr/>
        </p:nvSpPr>
        <p:spPr>
          <a:xfrm>
            <a:off x="2563091" y="2359882"/>
            <a:ext cx="4876800" cy="1236693"/>
          </a:xfrm>
          <a:prstGeom prst="wedgeRoundRectCallout">
            <a:avLst>
              <a:gd name="adj1" fmla="val -77795"/>
              <a:gd name="adj2" fmla="val -57013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 una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reconstrucció en 3D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l’aorta a partir de les ecografies fetes a l’aorta en els eixos sagital i transversal, per tal de visualitzar el remodelat vascular i poder estratificar millor la gravetat de l’aneurisma</a:t>
            </a:r>
          </a:p>
        </p:txBody>
      </p:sp>
      <p:sp>
        <p:nvSpPr>
          <p:cNvPr id="4" name="Llamada rectangular redondeada 3">
            <a:extLst>
              <a:ext uri="{FF2B5EF4-FFF2-40B4-BE49-F238E27FC236}">
                <a16:creationId xmlns:a16="http://schemas.microsoft.com/office/drawing/2014/main" id="{6ED5C8FD-4FBF-1713-C431-F6982E1BBE40}"/>
              </a:ext>
            </a:extLst>
          </p:cNvPr>
          <p:cNvSpPr/>
          <p:nvPr/>
        </p:nvSpPr>
        <p:spPr>
          <a:xfrm>
            <a:off x="2563091" y="887014"/>
            <a:ext cx="4876800" cy="1236693"/>
          </a:xfrm>
          <a:prstGeom prst="wedgeRoundRectCallout">
            <a:avLst>
              <a:gd name="adj1" fmla="val -76716"/>
              <a:gd name="adj2" fmla="val 49415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Establir un sistema de mesura que ens permeti detectar el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 de màxim diàmetre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manera objectiva i fiable </a:t>
            </a: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544D46C-754F-6D80-85F9-D8D516421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99" y="2166374"/>
            <a:ext cx="1445353" cy="12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4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El repte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Imagen 17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21EA7237-F9F1-BA27-A9EA-3F643C93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3" y="1830659"/>
            <a:ext cx="1520796" cy="1572408"/>
          </a:xfrm>
          <a:prstGeom prst="rect">
            <a:avLst/>
          </a:prstGeom>
        </p:spPr>
      </p:pic>
      <p:sp>
        <p:nvSpPr>
          <p:cNvPr id="20" name="Llamada rectangular redondeada 19">
            <a:extLst>
              <a:ext uri="{FF2B5EF4-FFF2-40B4-BE49-F238E27FC236}">
                <a16:creationId xmlns:a16="http://schemas.microsoft.com/office/drawing/2014/main" id="{65A8F2BF-2B1B-ECA7-150C-B854B34EF188}"/>
              </a:ext>
            </a:extLst>
          </p:cNvPr>
          <p:cNvSpPr/>
          <p:nvPr/>
        </p:nvSpPr>
        <p:spPr>
          <a:xfrm>
            <a:off x="2563091" y="2359882"/>
            <a:ext cx="4876800" cy="1236693"/>
          </a:xfrm>
          <a:prstGeom prst="wedgeRoundRectCallout">
            <a:avLst>
              <a:gd name="adj1" fmla="val -77795"/>
              <a:gd name="adj2" fmla="val -57013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 una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reconstrucció en 3D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l’aorta a partir de les ecografies fetes a l’aorta en els eixos sagital i transversal, per tal de visualitzar el remodelat vascular i poder estratificar millor la gravetat de l’aneurisma</a:t>
            </a:r>
          </a:p>
        </p:txBody>
      </p:sp>
      <p:sp>
        <p:nvSpPr>
          <p:cNvPr id="4" name="Llamada rectangular redondeada 3">
            <a:extLst>
              <a:ext uri="{FF2B5EF4-FFF2-40B4-BE49-F238E27FC236}">
                <a16:creationId xmlns:a16="http://schemas.microsoft.com/office/drawing/2014/main" id="{6ED5C8FD-4FBF-1713-C431-F6982E1BBE40}"/>
              </a:ext>
            </a:extLst>
          </p:cNvPr>
          <p:cNvSpPr/>
          <p:nvPr/>
        </p:nvSpPr>
        <p:spPr>
          <a:xfrm>
            <a:off x="2563091" y="887014"/>
            <a:ext cx="4876800" cy="1236693"/>
          </a:xfrm>
          <a:prstGeom prst="wedgeRoundRectCallout">
            <a:avLst>
              <a:gd name="adj1" fmla="val -76716"/>
              <a:gd name="adj2" fmla="val 49415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Establir un sistema de mesura que ens permeti detectar el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 de màxim diàmetre 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manera objectiva i fiable </a:t>
            </a:r>
          </a:p>
        </p:txBody>
      </p:sp>
      <p:pic>
        <p:nvPicPr>
          <p:cNvPr id="6" name="Imagen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544D46C-754F-6D80-85F9-D8D516421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099" y="2166374"/>
            <a:ext cx="1445353" cy="1236693"/>
          </a:xfrm>
          <a:prstGeom prst="rect">
            <a:avLst/>
          </a:prstGeom>
        </p:spPr>
      </p:pic>
      <p:sp>
        <p:nvSpPr>
          <p:cNvPr id="7" name="Llamada rectangular redondeada 6">
            <a:extLst>
              <a:ext uri="{FF2B5EF4-FFF2-40B4-BE49-F238E27FC236}">
                <a16:creationId xmlns:a16="http://schemas.microsoft.com/office/drawing/2014/main" id="{66F80797-4A33-5D9B-64B1-175297886604}"/>
              </a:ext>
            </a:extLst>
          </p:cNvPr>
          <p:cNvSpPr/>
          <p:nvPr/>
        </p:nvSpPr>
        <p:spPr>
          <a:xfrm>
            <a:off x="1538310" y="4119525"/>
            <a:ext cx="5663004" cy="742800"/>
          </a:xfrm>
          <a:prstGeom prst="wedgeRoundRectCallout">
            <a:avLst>
              <a:gd name="adj1" fmla="val -52142"/>
              <a:gd name="adj2" fmla="val -14392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Així podrem avançar en el descobriment de nous fàrmacs per prevenir o frenar aquesta malaltia</a:t>
            </a:r>
          </a:p>
        </p:txBody>
      </p:sp>
    </p:spTree>
    <p:extLst>
      <p:ext uri="{BB962C8B-B14F-4D97-AF65-F5344CB8AC3E}">
        <p14:creationId xmlns:p14="http://schemas.microsoft.com/office/powerpoint/2010/main" val="1906821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400" b="1" i="0" u="none" strike="noStrike" cap="none" dirty="0" err="1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disposareu</a:t>
            </a:r>
            <a:r>
              <a:rPr lang="es-ES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8E5A66E-4338-6338-BB78-2701EA59C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6036657"/>
              </p:ext>
            </p:extLst>
          </p:nvPr>
        </p:nvGraphicFramePr>
        <p:xfrm>
          <a:off x="1547446" y="-58057"/>
          <a:ext cx="63181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6" name="Grupo 25">
            <a:extLst>
              <a:ext uri="{FF2B5EF4-FFF2-40B4-BE49-F238E27FC236}">
                <a16:creationId xmlns:a16="http://schemas.microsoft.com/office/drawing/2014/main" id="{4CCBDC5F-C316-5933-56A4-A1A385649BD5}"/>
              </a:ext>
            </a:extLst>
          </p:cNvPr>
          <p:cNvGrpSpPr/>
          <p:nvPr/>
        </p:nvGrpSpPr>
        <p:grpSpPr>
          <a:xfrm>
            <a:off x="1917273" y="3172967"/>
            <a:ext cx="1850571" cy="613476"/>
            <a:chOff x="1948543" y="3392467"/>
            <a:chExt cx="1850571" cy="613476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2ABF8B2-B7E6-6D41-3960-589136D345E6}"/>
                </a:ext>
              </a:extLst>
            </p:cNvPr>
            <p:cNvCxnSpPr>
              <a:cxnSpLocks/>
            </p:cNvCxnSpPr>
            <p:nvPr/>
          </p:nvCxnSpPr>
          <p:spPr>
            <a:xfrm>
              <a:off x="2813126" y="3392467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D7751F9-799B-28A5-DEA8-14973A7D0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8543" y="3708153"/>
              <a:ext cx="185057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F7265B0F-235F-F2D4-A9E6-EE170AF4237E}"/>
                </a:ext>
              </a:extLst>
            </p:cNvPr>
            <p:cNvCxnSpPr>
              <a:cxnSpLocks/>
            </p:cNvCxnSpPr>
            <p:nvPr/>
          </p:nvCxnSpPr>
          <p:spPr>
            <a:xfrm>
              <a:off x="1948543" y="3697267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791F0C2-FD9A-54FA-20BB-8CFD2877B711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14" y="3697267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B9D0275-D28D-B822-ED93-5685AED45455}"/>
              </a:ext>
            </a:extLst>
          </p:cNvPr>
          <p:cNvGrpSpPr/>
          <p:nvPr/>
        </p:nvGrpSpPr>
        <p:grpSpPr>
          <a:xfrm>
            <a:off x="5479254" y="3181915"/>
            <a:ext cx="1850571" cy="613476"/>
            <a:chOff x="5376157" y="3395915"/>
            <a:chExt cx="1850571" cy="613476"/>
          </a:xfrm>
        </p:grpSpPr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BD13896-F8E5-8CAC-A158-03CF20D50433}"/>
                </a:ext>
              </a:extLst>
            </p:cNvPr>
            <p:cNvCxnSpPr>
              <a:cxnSpLocks/>
            </p:cNvCxnSpPr>
            <p:nvPr/>
          </p:nvCxnSpPr>
          <p:spPr>
            <a:xfrm>
              <a:off x="6240740" y="3395915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6C7106D1-F292-21FB-A51F-F3E712357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6157" y="3711601"/>
              <a:ext cx="185057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A27ADF50-E10D-87DF-6C77-8198E890681C}"/>
                </a:ext>
              </a:extLst>
            </p:cNvPr>
            <p:cNvCxnSpPr>
              <a:cxnSpLocks/>
            </p:cNvCxnSpPr>
            <p:nvPr/>
          </p:nvCxnSpPr>
          <p:spPr>
            <a:xfrm>
              <a:off x="5376157" y="3700715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E3261081-A142-901C-F880-02685CF6A564}"/>
                </a:ext>
              </a:extLst>
            </p:cNvPr>
            <p:cNvCxnSpPr>
              <a:cxnSpLocks/>
            </p:cNvCxnSpPr>
            <p:nvPr/>
          </p:nvCxnSpPr>
          <p:spPr>
            <a:xfrm>
              <a:off x="7226728" y="3700715"/>
              <a:ext cx="0" cy="3086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3D1D30E-6363-8604-4895-42C455A8CB0F}"/>
              </a:ext>
            </a:extLst>
          </p:cNvPr>
          <p:cNvSpPr/>
          <p:nvPr/>
        </p:nvSpPr>
        <p:spPr>
          <a:xfrm>
            <a:off x="795572" y="3907083"/>
            <a:ext cx="1723289" cy="863834"/>
          </a:xfrm>
          <a:prstGeom prst="rect">
            <a:avLst/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chemeClr val="tx1"/>
                </a:solidFill>
              </a:rPr>
              <a:t>Eix</a:t>
            </a:r>
            <a:r>
              <a:rPr lang="es-ES" sz="2400" dirty="0">
                <a:solidFill>
                  <a:schemeClr val="tx1"/>
                </a:solidFill>
              </a:rPr>
              <a:t> sagital 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A031D53-725B-73F8-21AD-91B42DC55B94}"/>
              </a:ext>
            </a:extLst>
          </p:cNvPr>
          <p:cNvSpPr/>
          <p:nvPr/>
        </p:nvSpPr>
        <p:spPr>
          <a:xfrm>
            <a:off x="2848711" y="3907083"/>
            <a:ext cx="1850571" cy="863842"/>
          </a:xfrm>
          <a:prstGeom prst="rect">
            <a:avLst/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chemeClr val="tx1"/>
                </a:solidFill>
              </a:rPr>
              <a:t>Eix</a:t>
            </a:r>
            <a:r>
              <a:rPr lang="es-ES" sz="2400" dirty="0">
                <a:solidFill>
                  <a:schemeClr val="tx1"/>
                </a:solidFill>
              </a:rPr>
              <a:t> transversal 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38E6377-E3CD-9A3C-AF4C-8221ED24C017}"/>
              </a:ext>
            </a:extLst>
          </p:cNvPr>
          <p:cNvSpPr/>
          <p:nvPr/>
        </p:nvSpPr>
        <p:spPr>
          <a:xfrm>
            <a:off x="4887163" y="3878454"/>
            <a:ext cx="1723289" cy="863834"/>
          </a:xfrm>
          <a:prstGeom prst="rect">
            <a:avLst/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chemeClr val="tx1"/>
                </a:solidFill>
              </a:rPr>
              <a:t>Eix</a:t>
            </a:r>
            <a:r>
              <a:rPr lang="es-ES" sz="2400" dirty="0">
                <a:solidFill>
                  <a:schemeClr val="tx1"/>
                </a:solidFill>
              </a:rPr>
              <a:t> sagital 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D97C291-7964-CD2A-DE7F-EEEE98DF09BF}"/>
              </a:ext>
            </a:extLst>
          </p:cNvPr>
          <p:cNvSpPr/>
          <p:nvPr/>
        </p:nvSpPr>
        <p:spPr>
          <a:xfrm>
            <a:off x="6940302" y="3878454"/>
            <a:ext cx="1850571" cy="863842"/>
          </a:xfrm>
          <a:prstGeom prst="rect">
            <a:avLst/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>
                <a:solidFill>
                  <a:schemeClr val="tx1"/>
                </a:solidFill>
              </a:rPr>
              <a:t>Eix</a:t>
            </a:r>
            <a:r>
              <a:rPr lang="es-ES" sz="2400" dirty="0">
                <a:solidFill>
                  <a:schemeClr val="tx1"/>
                </a:solidFill>
              </a:rPr>
              <a:t> transversal </a:t>
            </a:r>
          </a:p>
        </p:txBody>
      </p:sp>
    </p:spTree>
    <p:extLst>
      <p:ext uri="{BB962C8B-B14F-4D97-AF65-F5344CB8AC3E}">
        <p14:creationId xmlns:p14="http://schemas.microsoft.com/office/powerpoint/2010/main" val="4121317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7;p36">
            <a:extLst>
              <a:ext uri="{FF2B5EF4-FFF2-40B4-BE49-F238E27FC236}">
                <a16:creationId xmlns:a16="http://schemas.microsoft.com/office/drawing/2014/main" id="{F3AFABC3-42AF-4BFA-8888-ADD9F6E3C732}"/>
              </a:ext>
            </a:extLst>
          </p:cNvPr>
          <p:cNvSpPr txBox="1">
            <a:spLocks noGrp="1"/>
          </p:cNvSpPr>
          <p:nvPr/>
        </p:nvSpPr>
        <p:spPr>
          <a:xfrm>
            <a:off x="311700" y="962652"/>
            <a:ext cx="8520600" cy="28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Ens</a:t>
            </a:r>
            <a:r>
              <a:rPr lang="es-ES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ajudaries</a:t>
            </a:r>
            <a:r>
              <a:rPr lang="es-ES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3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Google Shape;208;p36">
            <a:extLst>
              <a:ext uri="{FF2B5EF4-FFF2-40B4-BE49-F238E27FC236}">
                <a16:creationId xmlns:a16="http://schemas.microsoft.com/office/drawing/2014/main" id="{65C010D2-DD01-428A-9F0C-633D507724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325" y="4564087"/>
            <a:ext cx="1990726" cy="5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9;p36">
            <a:extLst>
              <a:ext uri="{FF2B5EF4-FFF2-40B4-BE49-F238E27FC236}">
                <a16:creationId xmlns:a16="http://schemas.microsoft.com/office/drawing/2014/main" id="{CE0FCDDB-A829-4E9A-B6FC-98DCE29E7EE7}"/>
              </a:ext>
            </a:extLst>
          </p:cNvPr>
          <p:cNvSpPr txBox="1">
            <a:spLocks noGrp="1"/>
          </p:cNvSpPr>
          <p:nvPr/>
        </p:nvSpPr>
        <p:spPr>
          <a:xfrm>
            <a:off x="311700" y="140676"/>
            <a:ext cx="852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Reptes</a:t>
            </a:r>
            <a:endParaRPr sz="14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210;p36">
            <a:extLst>
              <a:ext uri="{FF2B5EF4-FFF2-40B4-BE49-F238E27FC236}">
                <a16:creationId xmlns:a16="http://schemas.microsoft.com/office/drawing/2014/main" id="{49DD8B7D-AE82-4A74-8EE7-95E1B67F2F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100" y="4564099"/>
            <a:ext cx="5434525" cy="4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47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 és l’AAA?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VIDEO-AAA_MW.wmv">
            <a:hlinkClick r:id="" action="ppaction://media"/>
            <a:extLst>
              <a:ext uri="{FF2B5EF4-FFF2-40B4-BE49-F238E27FC236}">
                <a16:creationId xmlns:a16="http://schemas.microsoft.com/office/drawing/2014/main" id="{F86D7B15-6968-4A8F-8487-D9BD1DBAF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004386" y="882493"/>
            <a:ext cx="7135228" cy="40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8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 és l’AAA?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9DA54AF-B981-CB72-EFC0-60DE1A362251}"/>
              </a:ext>
            </a:extLst>
          </p:cNvPr>
          <p:cNvGrpSpPr/>
          <p:nvPr/>
        </p:nvGrpSpPr>
        <p:grpSpPr>
          <a:xfrm>
            <a:off x="314146" y="882493"/>
            <a:ext cx="1982064" cy="3252852"/>
            <a:chOff x="629914" y="882494"/>
            <a:chExt cx="1982064" cy="3252852"/>
          </a:xfrm>
        </p:grpSpPr>
        <p:pic>
          <p:nvPicPr>
            <p:cNvPr id="9" name="Imagen 8" descr="Una caricatura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85694B0A-43C9-D93F-34BA-86B2409BA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914" y="1283327"/>
              <a:ext cx="1982064" cy="2852019"/>
            </a:xfrm>
            <a:prstGeom prst="rect">
              <a:avLst/>
            </a:prstGeom>
          </p:spPr>
        </p:pic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1881ECF4-63B0-6EBE-2EED-2B20941ABFB6}"/>
                </a:ext>
              </a:extLst>
            </p:cNvPr>
            <p:cNvSpPr/>
            <p:nvPr/>
          </p:nvSpPr>
          <p:spPr>
            <a:xfrm>
              <a:off x="935636" y="882494"/>
              <a:ext cx="1232899" cy="3006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INICI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80DCF11-8522-B427-57A2-4F903BF027ED}"/>
              </a:ext>
            </a:extLst>
          </p:cNvPr>
          <p:cNvGrpSpPr/>
          <p:nvPr/>
        </p:nvGrpSpPr>
        <p:grpSpPr>
          <a:xfrm>
            <a:off x="3241281" y="893940"/>
            <a:ext cx="1981494" cy="3247512"/>
            <a:chOff x="3581253" y="887015"/>
            <a:chExt cx="1981494" cy="324751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C7BE770-91ED-613A-7547-9A8E8E92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253" y="1283327"/>
              <a:ext cx="1981494" cy="2851200"/>
            </a:xfrm>
            <a:prstGeom prst="rect">
              <a:avLst/>
            </a:prstGeom>
          </p:spPr>
        </p:pic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705755F9-0238-8800-040D-3E18A6ACA7AB}"/>
                </a:ext>
              </a:extLst>
            </p:cNvPr>
            <p:cNvSpPr/>
            <p:nvPr/>
          </p:nvSpPr>
          <p:spPr>
            <a:xfrm>
              <a:off x="3811711" y="887015"/>
              <a:ext cx="1489754" cy="29614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PROGRESSIÓ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8086EDE-BCD0-71A5-4E62-4131C36B0B63}"/>
              </a:ext>
            </a:extLst>
          </p:cNvPr>
          <p:cNvGrpSpPr/>
          <p:nvPr/>
        </p:nvGrpSpPr>
        <p:grpSpPr>
          <a:xfrm>
            <a:off x="2423855" y="2283077"/>
            <a:ext cx="1357313" cy="851699"/>
            <a:chOff x="2731946" y="2309292"/>
            <a:chExt cx="1357313" cy="851699"/>
          </a:xfrm>
        </p:grpSpPr>
        <p:sp>
          <p:nvSpPr>
            <p:cNvPr id="16" name="Flecha derecha 15">
              <a:extLst>
                <a:ext uri="{FF2B5EF4-FFF2-40B4-BE49-F238E27FC236}">
                  <a16:creationId xmlns:a16="http://schemas.microsoft.com/office/drawing/2014/main" id="{E6880775-301B-684A-7267-CE4136A62E2A}"/>
                </a:ext>
              </a:extLst>
            </p:cNvPr>
            <p:cNvSpPr/>
            <p:nvPr/>
          </p:nvSpPr>
          <p:spPr>
            <a:xfrm>
              <a:off x="2731946" y="2708927"/>
              <a:ext cx="729338" cy="452064"/>
            </a:xfrm>
            <a:prstGeom prst="rightArrow">
              <a:avLst>
                <a:gd name="adj1" fmla="val 35185"/>
                <a:gd name="adj2" fmla="val 555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8 CuadroTexto">
              <a:extLst>
                <a:ext uri="{FF2B5EF4-FFF2-40B4-BE49-F238E27FC236}">
                  <a16:creationId xmlns:a16="http://schemas.microsoft.com/office/drawing/2014/main" id="{3441DE5F-CC8C-E9CF-1640-47BC1E069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1946" y="2309292"/>
              <a:ext cx="1357313" cy="338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ca-ES" altLang="es-ES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&gt;3 cm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210D461-7C3A-83D4-7171-0002681B56EF}"/>
              </a:ext>
            </a:extLst>
          </p:cNvPr>
          <p:cNvGrpSpPr/>
          <p:nvPr/>
        </p:nvGrpSpPr>
        <p:grpSpPr>
          <a:xfrm>
            <a:off x="5395160" y="2283077"/>
            <a:ext cx="1437157" cy="851699"/>
            <a:chOff x="5682715" y="2309292"/>
            <a:chExt cx="1437157" cy="851699"/>
          </a:xfrm>
        </p:grpSpPr>
        <p:sp>
          <p:nvSpPr>
            <p:cNvPr id="17" name="Flecha derecha 16">
              <a:extLst>
                <a:ext uri="{FF2B5EF4-FFF2-40B4-BE49-F238E27FC236}">
                  <a16:creationId xmlns:a16="http://schemas.microsoft.com/office/drawing/2014/main" id="{CE2D831B-29A3-01CE-FC64-E9582880428F}"/>
                </a:ext>
              </a:extLst>
            </p:cNvPr>
            <p:cNvSpPr/>
            <p:nvPr/>
          </p:nvSpPr>
          <p:spPr>
            <a:xfrm>
              <a:off x="5682715" y="2708927"/>
              <a:ext cx="729338" cy="452064"/>
            </a:xfrm>
            <a:prstGeom prst="rightArrow">
              <a:avLst>
                <a:gd name="adj1" fmla="val 35185"/>
                <a:gd name="adj2" fmla="val 555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8 CuadroTexto">
              <a:extLst>
                <a:ext uri="{FF2B5EF4-FFF2-40B4-BE49-F238E27FC236}">
                  <a16:creationId xmlns:a16="http://schemas.microsoft.com/office/drawing/2014/main" id="{55DD7395-E22F-2CB7-7D52-52F972455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2559" y="2309292"/>
              <a:ext cx="1357313" cy="338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9" tIns="45715" rIns="91429" bIns="45715">
              <a:spAutoFit/>
            </a:bodyPr>
            <a:lstStyle/>
            <a:p>
              <a:r>
                <a:rPr lang="ca-ES" altLang="es-ES" sz="1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&gt;5 cm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0492ED6-0616-329A-8B1C-CB9FE9362602}"/>
              </a:ext>
            </a:extLst>
          </p:cNvPr>
          <p:cNvGrpSpPr/>
          <p:nvPr/>
        </p:nvGrpSpPr>
        <p:grpSpPr>
          <a:xfrm>
            <a:off x="6144824" y="882493"/>
            <a:ext cx="1981494" cy="3247512"/>
            <a:chOff x="6436375" y="887015"/>
            <a:chExt cx="1981494" cy="3247512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55E54EA8-4D2E-6259-A1F5-BCA78CC57A21}"/>
                </a:ext>
              </a:extLst>
            </p:cNvPr>
            <p:cNvGrpSpPr/>
            <p:nvPr/>
          </p:nvGrpSpPr>
          <p:grpSpPr>
            <a:xfrm>
              <a:off x="6436375" y="887015"/>
              <a:ext cx="1981494" cy="3247512"/>
              <a:chOff x="6532022" y="887015"/>
              <a:chExt cx="1981494" cy="3247512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A38704B1-38A5-89E6-3692-F4206EE03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2022" y="1283327"/>
                <a:ext cx="1981494" cy="2851200"/>
              </a:xfrm>
              <a:prstGeom prst="rect">
                <a:avLst/>
              </a:prstGeom>
            </p:spPr>
          </p:pic>
          <p:sp>
            <p:nvSpPr>
              <p:cNvPr id="13" name="Rectángulo redondeado 12">
                <a:extLst>
                  <a:ext uri="{FF2B5EF4-FFF2-40B4-BE49-F238E27FC236}">
                    <a16:creationId xmlns:a16="http://schemas.microsoft.com/office/drawing/2014/main" id="{B730C8B5-F148-5BD5-F401-6F0571BBA8B6}"/>
                  </a:ext>
                </a:extLst>
              </p:cNvPr>
              <p:cNvSpPr/>
              <p:nvPr/>
            </p:nvSpPr>
            <p:spPr>
              <a:xfrm>
                <a:off x="6718610" y="887015"/>
                <a:ext cx="1489754" cy="29614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RUPTURA</a:t>
                </a:r>
              </a:p>
            </p:txBody>
          </p:sp>
        </p:grpSp>
        <p:pic>
          <p:nvPicPr>
            <p:cNvPr id="28" name="Imagen 27" descr="Dibujo animado de un personaje animado&#10;&#10;Descripción generada automáticamente con confianza baja">
              <a:extLst>
                <a:ext uri="{FF2B5EF4-FFF2-40B4-BE49-F238E27FC236}">
                  <a16:creationId xmlns:a16="http://schemas.microsoft.com/office/drawing/2014/main" id="{42759D8E-7D06-8E9A-4D48-674F4EDE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226417">
              <a:off x="7437941" y="3001891"/>
              <a:ext cx="918943" cy="1119962"/>
            </a:xfrm>
            <a:prstGeom prst="rect">
              <a:avLst/>
            </a:prstGeom>
          </p:spPr>
        </p:pic>
      </p:grpSp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3E0ADE87-4A29-0D9C-02A7-C8E0E5080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537" y="1159662"/>
            <a:ext cx="615170" cy="593412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02827832-FF42-DC61-E316-C99159E21DC3}"/>
              </a:ext>
            </a:extLst>
          </p:cNvPr>
          <p:cNvSpPr/>
          <p:nvPr/>
        </p:nvSpPr>
        <p:spPr>
          <a:xfrm>
            <a:off x="8250551" y="1673590"/>
            <a:ext cx="549156" cy="41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5A3A496-761D-9C17-AC07-F5C62D8AE7F4}"/>
              </a:ext>
            </a:extLst>
          </p:cNvPr>
          <p:cNvSpPr/>
          <p:nvPr/>
        </p:nvSpPr>
        <p:spPr>
          <a:xfrm>
            <a:off x="8001000" y="1068909"/>
            <a:ext cx="1014984" cy="101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D50E538B-7B8A-F827-EE5A-9BD3948B5B85}"/>
              </a:ext>
            </a:extLst>
          </p:cNvPr>
          <p:cNvSpPr/>
          <p:nvPr/>
        </p:nvSpPr>
        <p:spPr>
          <a:xfrm>
            <a:off x="2014951" y="4460579"/>
            <a:ext cx="5061338" cy="410860"/>
          </a:xfrm>
          <a:prstGeom prst="rect">
            <a:avLst/>
          </a:prstGeom>
          <a:solidFill>
            <a:srgbClr val="0066CA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es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disposa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tractaments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limitin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progressió</a:t>
            </a:r>
            <a:r>
              <a:rPr lang="es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ruptura de </a:t>
            </a:r>
            <a:r>
              <a:rPr lang="es-ES" sz="1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l’AAA</a:t>
            </a:r>
            <a:endParaRPr lang="es-E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 és l’AAA?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Penadés Terapia | Sacroileitis y Dolor Abdominal | Penadés Terapia">
            <a:extLst>
              <a:ext uri="{FF2B5EF4-FFF2-40B4-BE49-F238E27FC236}">
                <a16:creationId xmlns:a16="http://schemas.microsoft.com/office/drawing/2014/main" id="{43F14943-C631-A22B-E877-21A45C936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4006016"/>
            <a:ext cx="2163630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bert Einstein: cómo el científico organizaba su tiempo (y por qué a veces  se olvidaba hasta de almorzar) - BBC News Mundo">
            <a:extLst>
              <a:ext uri="{FF2B5EF4-FFF2-40B4-BE49-F238E27FC236}">
                <a16:creationId xmlns:a16="http://schemas.microsoft.com/office/drawing/2014/main" id="{9585DFBA-DBC4-3938-2E91-A80BD18E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1050935"/>
            <a:ext cx="2088964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DBD56E3B-4798-8E8B-D743-6F10ECA6F322}"/>
              </a:ext>
            </a:extLst>
          </p:cNvPr>
          <p:cNvSpPr/>
          <p:nvPr/>
        </p:nvSpPr>
        <p:spPr>
          <a:xfrm rot="1896360">
            <a:off x="2104522" y="1109755"/>
            <a:ext cx="934183" cy="29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69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anys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84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 és l’AAA?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Penadés Terapia | Sacroileitis y Dolor Abdominal | Penadés Terapia">
            <a:extLst>
              <a:ext uri="{FF2B5EF4-FFF2-40B4-BE49-F238E27FC236}">
                <a16:creationId xmlns:a16="http://schemas.microsoft.com/office/drawing/2014/main" id="{5F2557CF-C1D2-328E-35E2-98335C90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4006016"/>
            <a:ext cx="2163630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bert Einstein: cómo el científico organizaba su tiempo (y por qué a veces  se olvidaba hasta de almorzar) - BBC News Mundo">
            <a:extLst>
              <a:ext uri="{FF2B5EF4-FFF2-40B4-BE49-F238E27FC236}">
                <a16:creationId xmlns:a16="http://schemas.microsoft.com/office/drawing/2014/main" id="{B7FE7FF0-90B2-F968-FEA2-4AB91593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1050935"/>
            <a:ext cx="2088964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A8BCD18-B116-E759-2C1F-C1E6F6A1C977}"/>
              </a:ext>
            </a:extLst>
          </p:cNvPr>
          <p:cNvSpPr/>
          <p:nvPr/>
        </p:nvSpPr>
        <p:spPr>
          <a:xfrm rot="1896360">
            <a:off x="2104522" y="1109755"/>
            <a:ext cx="934183" cy="29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69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anys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4D0EB197-DB1D-EE81-DAAF-ABB296CB3B8D}"/>
              </a:ext>
            </a:extLst>
          </p:cNvPr>
          <p:cNvSpPr/>
          <p:nvPr/>
        </p:nvSpPr>
        <p:spPr>
          <a:xfrm>
            <a:off x="2882456" y="2591883"/>
            <a:ext cx="729338" cy="452064"/>
          </a:xfrm>
          <a:prstGeom prst="rightArrow">
            <a:avLst>
              <a:gd name="adj1" fmla="val 35185"/>
              <a:gd name="adj2" fmla="val 55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4" name="Picture 2" descr="Surgeon Cartoon Images – Browse 50,651 Stock Photos, Vectors, and Video |  Adobe Stock">
            <a:extLst>
              <a:ext uri="{FF2B5EF4-FFF2-40B4-BE49-F238E27FC236}">
                <a16:creationId xmlns:a16="http://schemas.microsoft.com/office/drawing/2014/main" id="{C999B9A7-5D3D-14D2-0195-950AB6B4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29" y="1425498"/>
            <a:ext cx="2777098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4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artoon Grave with Tombstone and Flower. Vector Illustration Stock  Illustration - Illustration of design, holiday: 38818234">
            <a:extLst>
              <a:ext uri="{FF2B5EF4-FFF2-40B4-BE49-F238E27FC236}">
                <a16:creationId xmlns:a16="http://schemas.microsoft.com/office/drawing/2014/main" id="{A858E2FB-F7BC-2E27-DFE8-D917620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94" y="2458842"/>
            <a:ext cx="2209409" cy="22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Què és l’AAA?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Penadés Terapia | Sacroileitis y Dolor Abdominal | Penadés Terapia">
            <a:extLst>
              <a:ext uri="{FF2B5EF4-FFF2-40B4-BE49-F238E27FC236}">
                <a16:creationId xmlns:a16="http://schemas.microsoft.com/office/drawing/2014/main" id="{5F2557CF-C1D2-328E-35E2-98335C90B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4006016"/>
            <a:ext cx="2163630" cy="6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bert Einstein: cómo el científico organizaba su tiempo (y por qué a veces  se olvidaba hasta de almorzar) - BBC News Mundo">
            <a:extLst>
              <a:ext uri="{FF2B5EF4-FFF2-40B4-BE49-F238E27FC236}">
                <a16:creationId xmlns:a16="http://schemas.microsoft.com/office/drawing/2014/main" id="{B7FE7FF0-90B2-F968-FEA2-4AB91593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57" y="1050935"/>
            <a:ext cx="2088964" cy="26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A8BCD18-B116-E759-2C1F-C1E6F6A1C977}"/>
              </a:ext>
            </a:extLst>
          </p:cNvPr>
          <p:cNvSpPr/>
          <p:nvPr/>
        </p:nvSpPr>
        <p:spPr>
          <a:xfrm rot="1896360">
            <a:off x="2104522" y="1109755"/>
            <a:ext cx="934183" cy="29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69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anys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4D0EB197-DB1D-EE81-DAAF-ABB296CB3B8D}"/>
              </a:ext>
            </a:extLst>
          </p:cNvPr>
          <p:cNvSpPr/>
          <p:nvPr/>
        </p:nvSpPr>
        <p:spPr>
          <a:xfrm>
            <a:off x="2882456" y="2591883"/>
            <a:ext cx="729338" cy="452064"/>
          </a:xfrm>
          <a:prstGeom prst="rightArrow">
            <a:avLst>
              <a:gd name="adj1" fmla="val 35185"/>
              <a:gd name="adj2" fmla="val 55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4" name="Picture 2" descr="Surgeon Cartoon Images – Browse 50,651 Stock Photos, Vectors, and Video |  Adobe Stock">
            <a:extLst>
              <a:ext uri="{FF2B5EF4-FFF2-40B4-BE49-F238E27FC236}">
                <a16:creationId xmlns:a16="http://schemas.microsoft.com/office/drawing/2014/main" id="{C999B9A7-5D3D-14D2-0195-950AB6B4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29" y="1425498"/>
            <a:ext cx="2777098" cy="2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>
            <a:extLst>
              <a:ext uri="{FF2B5EF4-FFF2-40B4-BE49-F238E27FC236}">
                <a16:creationId xmlns:a16="http://schemas.microsoft.com/office/drawing/2014/main" id="{7AAF1A02-41CE-2273-3E12-FABD410F4BCD}"/>
              </a:ext>
            </a:extLst>
          </p:cNvPr>
          <p:cNvSpPr/>
          <p:nvPr/>
        </p:nvSpPr>
        <p:spPr>
          <a:xfrm>
            <a:off x="6847356" y="2621167"/>
            <a:ext cx="729338" cy="452064"/>
          </a:xfrm>
          <a:prstGeom prst="rightArrow">
            <a:avLst>
              <a:gd name="adj1" fmla="val 35185"/>
              <a:gd name="adj2" fmla="val 55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F3BB7725-C670-FF0B-92C4-5CB97BEF3BE6}"/>
              </a:ext>
            </a:extLst>
          </p:cNvPr>
          <p:cNvSpPr/>
          <p:nvPr/>
        </p:nvSpPr>
        <p:spPr>
          <a:xfrm>
            <a:off x="7576694" y="1257619"/>
            <a:ext cx="1155078" cy="8523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anys</a:t>
            </a:r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més</a:t>
            </a:r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tard</a:t>
            </a:r>
            <a:endParaRPr lang="es-E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7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Model animal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C57BL/6 Mice | Charles River">
            <a:extLst>
              <a:ext uri="{FF2B5EF4-FFF2-40B4-BE49-F238E27FC236}">
                <a16:creationId xmlns:a16="http://schemas.microsoft.com/office/drawing/2014/main" id="{9B59E000-6E8E-2CFB-436D-17491C29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9" y="1252006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177F3E-0D68-6289-7E09-5441D9F68CE3}"/>
              </a:ext>
            </a:extLst>
          </p:cNvPr>
          <p:cNvCxnSpPr>
            <a:cxnSpLocks/>
          </p:cNvCxnSpPr>
          <p:nvPr/>
        </p:nvCxnSpPr>
        <p:spPr>
          <a:xfrm flipH="1">
            <a:off x="1343077" y="2125091"/>
            <a:ext cx="359110" cy="873086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EB5A937-3BF2-8834-34FD-34CAA2667927}"/>
              </a:ext>
            </a:extLst>
          </p:cNvPr>
          <p:cNvCxnSpPr>
            <a:cxnSpLocks/>
          </p:cNvCxnSpPr>
          <p:nvPr/>
        </p:nvCxnSpPr>
        <p:spPr>
          <a:xfrm>
            <a:off x="1834189" y="2125091"/>
            <a:ext cx="452960" cy="873086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4DE340F-BC24-ABD5-D061-DD83FA0B1D62}"/>
              </a:ext>
            </a:extLst>
          </p:cNvPr>
          <p:cNvSpPr/>
          <p:nvPr/>
        </p:nvSpPr>
        <p:spPr>
          <a:xfrm>
            <a:off x="1362153" y="2998177"/>
            <a:ext cx="944072" cy="1876461"/>
          </a:xfrm>
          <a:prstGeom prst="rect">
            <a:avLst/>
          </a:prstGeom>
          <a:noFill/>
          <a:ln>
            <a:solidFill>
              <a:srgbClr val="B9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4" descr="C57BL/6 Mice | Charles River">
            <a:extLst>
              <a:ext uri="{FF2B5EF4-FFF2-40B4-BE49-F238E27FC236}">
                <a16:creationId xmlns:a16="http://schemas.microsoft.com/office/drawing/2014/main" id="{4BFAC1AB-0E0B-76D9-7383-B71D8D6D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29" y="1118728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0E1CCBD-00C0-C1B1-4A09-3543AF0C0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277" y="2931538"/>
            <a:ext cx="733056" cy="1943100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7FE61B0-42D9-B144-7149-2548A0959A36}"/>
              </a:ext>
            </a:extLst>
          </p:cNvPr>
          <p:cNvCxnSpPr>
            <a:cxnSpLocks/>
          </p:cNvCxnSpPr>
          <p:nvPr/>
        </p:nvCxnSpPr>
        <p:spPr>
          <a:xfrm flipH="1">
            <a:off x="4205673" y="2058452"/>
            <a:ext cx="359110" cy="873086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D64B4F8-A169-DA61-D0E4-4F903DAECC1B}"/>
              </a:ext>
            </a:extLst>
          </p:cNvPr>
          <p:cNvCxnSpPr>
            <a:cxnSpLocks/>
          </p:cNvCxnSpPr>
          <p:nvPr/>
        </p:nvCxnSpPr>
        <p:spPr>
          <a:xfrm>
            <a:off x="4696785" y="2058452"/>
            <a:ext cx="452960" cy="873086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F3EB94-15C3-9382-09AD-D0A165A38BF7}"/>
              </a:ext>
            </a:extLst>
          </p:cNvPr>
          <p:cNvSpPr/>
          <p:nvPr/>
        </p:nvSpPr>
        <p:spPr>
          <a:xfrm>
            <a:off x="4224749" y="2931538"/>
            <a:ext cx="944072" cy="1876461"/>
          </a:xfrm>
          <a:prstGeom prst="rect">
            <a:avLst/>
          </a:prstGeom>
          <a:noFill/>
          <a:ln>
            <a:solidFill>
              <a:srgbClr val="B9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 descr="Imagen que contiene Flecha&#10;&#10;Descripción generada automáticamente">
            <a:extLst>
              <a:ext uri="{FF2B5EF4-FFF2-40B4-BE49-F238E27FC236}">
                <a16:creationId xmlns:a16="http://schemas.microsoft.com/office/drawing/2014/main" id="{AB84EAAA-6512-711D-D831-38BA7FFDC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151" y="3039632"/>
            <a:ext cx="726076" cy="1793551"/>
          </a:xfrm>
          <a:prstGeom prst="rect">
            <a:avLst/>
          </a:prstGeom>
        </p:spPr>
      </p:pic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>
            <a:off x="1217739" y="891291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>
            <a:off x="3827660" y="891291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sp>
        <p:nvSpPr>
          <p:cNvPr id="24" name="Llamada rectangular redondeada 23">
            <a:extLst>
              <a:ext uri="{FF2B5EF4-FFF2-40B4-BE49-F238E27FC236}">
                <a16:creationId xmlns:a16="http://schemas.microsoft.com/office/drawing/2014/main" id="{7FCA3E9F-1308-29DC-5DF3-991742AD489D}"/>
              </a:ext>
            </a:extLst>
          </p:cNvPr>
          <p:cNvSpPr/>
          <p:nvPr/>
        </p:nvSpPr>
        <p:spPr>
          <a:xfrm>
            <a:off x="6406429" y="887014"/>
            <a:ext cx="1652718" cy="2039436"/>
          </a:xfrm>
          <a:prstGeom prst="wedgeRoundRectCallout">
            <a:avLst>
              <a:gd name="adj1" fmla="val -111428"/>
              <a:gd name="adj2" fmla="val -1758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meu AAA me l’ha provocat l’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angiotensina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una substància que augmenta la pressió arterial</a:t>
            </a:r>
          </a:p>
        </p:txBody>
      </p:sp>
      <p:sp>
        <p:nvSpPr>
          <p:cNvPr id="25" name="Llamada rectangular redondeada 24">
            <a:extLst>
              <a:ext uri="{FF2B5EF4-FFF2-40B4-BE49-F238E27FC236}">
                <a16:creationId xmlns:a16="http://schemas.microsoft.com/office/drawing/2014/main" id="{E54025E1-97EB-3D6D-50A7-A23C67975685}"/>
              </a:ext>
            </a:extLst>
          </p:cNvPr>
          <p:cNvSpPr/>
          <p:nvPr/>
        </p:nvSpPr>
        <p:spPr>
          <a:xfrm>
            <a:off x="6387353" y="3005054"/>
            <a:ext cx="1817533" cy="2039436"/>
          </a:xfrm>
          <a:prstGeom prst="wedgeRoundRectCallout">
            <a:avLst>
              <a:gd name="adj1" fmla="val -115914"/>
              <a:gd name="adj2" fmla="val -89075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mi proven diferents </a:t>
            </a:r>
            <a:r>
              <a:rPr lang="ca-E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fàrmacs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per </a:t>
            </a:r>
            <a:r>
              <a:rPr lang="ca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comrpovar</a:t>
            </a:r>
            <a:r>
              <a:rPr lang="ca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seva utilitat en humans </a:t>
            </a:r>
          </a:p>
        </p:txBody>
      </p:sp>
      <p:pic>
        <p:nvPicPr>
          <p:cNvPr id="29" name="Imagen 28" descr="Icono&#10;&#10;Descripción generada automáticamente">
            <a:extLst>
              <a:ext uri="{FF2B5EF4-FFF2-40B4-BE49-F238E27FC236}">
                <a16:creationId xmlns:a16="http://schemas.microsoft.com/office/drawing/2014/main" id="{A3B1BF86-2909-FB2A-3EF6-4F7AA3A1A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3371" y="4099598"/>
            <a:ext cx="847907" cy="8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https://www.fib.upc.edu/sites/fib/files/images/hack-marato/bitxlamar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39693"/>
            <a:ext cx="1701402" cy="4431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/>
          <p:nvPr/>
        </p:nvSpPr>
        <p:spPr>
          <a:xfrm>
            <a:off x="0" y="1"/>
            <a:ext cx="9144000" cy="742800"/>
          </a:xfrm>
          <a:prstGeom prst="rect">
            <a:avLst/>
          </a:prstGeom>
          <a:solidFill>
            <a:srgbClr val="0070C0">
              <a:alpha val="149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28824" y="144214"/>
            <a:ext cx="71151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i="0" u="none" strike="noStrike" cap="none" dirty="0">
                <a:solidFill>
                  <a:srgbClr val="000086"/>
                </a:solidFill>
                <a:latin typeface="Calibri"/>
                <a:ea typeface="Calibri"/>
                <a:cs typeface="Calibri"/>
                <a:sym typeface="Calibri"/>
              </a:rPr>
              <a:t>Model animal</a:t>
            </a:r>
            <a:endParaRPr sz="2400" b="1" i="0" u="none" strike="noStrike" cap="none" dirty="0">
              <a:solidFill>
                <a:srgbClr val="0000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C57BL/6 Mice | Charles River">
            <a:extLst>
              <a:ext uri="{FF2B5EF4-FFF2-40B4-BE49-F238E27FC236}">
                <a16:creationId xmlns:a16="http://schemas.microsoft.com/office/drawing/2014/main" id="{9B59E000-6E8E-2CFB-436D-17491C29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9" y="1252006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6177F3E-0D68-6289-7E09-5441D9F68CE3}"/>
              </a:ext>
            </a:extLst>
          </p:cNvPr>
          <p:cNvCxnSpPr>
            <a:cxnSpLocks/>
          </p:cNvCxnSpPr>
          <p:nvPr/>
        </p:nvCxnSpPr>
        <p:spPr>
          <a:xfrm flipH="1">
            <a:off x="1421924" y="2125091"/>
            <a:ext cx="280263" cy="658219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EB5A937-3BF2-8834-34FD-34CAA2667927}"/>
              </a:ext>
            </a:extLst>
          </p:cNvPr>
          <p:cNvCxnSpPr>
            <a:cxnSpLocks/>
          </p:cNvCxnSpPr>
          <p:nvPr/>
        </p:nvCxnSpPr>
        <p:spPr>
          <a:xfrm>
            <a:off x="1834189" y="2125091"/>
            <a:ext cx="338299" cy="658219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57BL/6 Mice | Charles River">
            <a:extLst>
              <a:ext uri="{FF2B5EF4-FFF2-40B4-BE49-F238E27FC236}">
                <a16:creationId xmlns:a16="http://schemas.microsoft.com/office/drawing/2014/main" id="{4BFAC1AB-0E0B-76D9-7383-B71D8D6D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29" y="1118728"/>
            <a:ext cx="3098524" cy="1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7FE61B0-42D9-B144-7149-2548A0959A36}"/>
              </a:ext>
            </a:extLst>
          </p:cNvPr>
          <p:cNvCxnSpPr>
            <a:cxnSpLocks/>
          </p:cNvCxnSpPr>
          <p:nvPr/>
        </p:nvCxnSpPr>
        <p:spPr>
          <a:xfrm flipH="1">
            <a:off x="4263108" y="2058452"/>
            <a:ext cx="301675" cy="724858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D64B4F8-A169-DA61-D0E4-4F903DAECC1B}"/>
              </a:ext>
            </a:extLst>
          </p:cNvPr>
          <p:cNvCxnSpPr>
            <a:cxnSpLocks/>
          </p:cNvCxnSpPr>
          <p:nvPr/>
        </p:nvCxnSpPr>
        <p:spPr>
          <a:xfrm>
            <a:off x="4696785" y="2058452"/>
            <a:ext cx="317276" cy="724858"/>
          </a:xfrm>
          <a:prstGeom prst="line">
            <a:avLst/>
          </a:prstGeom>
          <a:ln w="19050">
            <a:solidFill>
              <a:srgbClr val="B9515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87C3CBF3-D08F-CAB8-0C2A-DD9C352D820A}"/>
              </a:ext>
            </a:extLst>
          </p:cNvPr>
          <p:cNvSpPr/>
          <p:nvPr/>
        </p:nvSpPr>
        <p:spPr>
          <a:xfrm>
            <a:off x="1217739" y="891291"/>
            <a:ext cx="123289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SA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CBE7B5-02C2-933D-EC9E-D8DF07CEF632}"/>
              </a:ext>
            </a:extLst>
          </p:cNvPr>
          <p:cNvSpPr/>
          <p:nvPr/>
        </p:nvSpPr>
        <p:spPr>
          <a:xfrm>
            <a:off x="3827660" y="891291"/>
            <a:ext cx="1824289" cy="300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RATOLÍ AMB AAA</a:t>
            </a:r>
          </a:p>
        </p:txBody>
      </p:sp>
      <p:sp>
        <p:nvSpPr>
          <p:cNvPr id="24" name="Llamada rectangular redondeada 23">
            <a:extLst>
              <a:ext uri="{FF2B5EF4-FFF2-40B4-BE49-F238E27FC236}">
                <a16:creationId xmlns:a16="http://schemas.microsoft.com/office/drawing/2014/main" id="{7FCA3E9F-1308-29DC-5DF3-991742AD489D}"/>
              </a:ext>
            </a:extLst>
          </p:cNvPr>
          <p:cNvSpPr/>
          <p:nvPr/>
        </p:nvSpPr>
        <p:spPr>
          <a:xfrm>
            <a:off x="6406429" y="887014"/>
            <a:ext cx="1973642" cy="1566819"/>
          </a:xfrm>
          <a:prstGeom prst="wedgeRoundRectCallout">
            <a:avLst>
              <a:gd name="adj1" fmla="val -111428"/>
              <a:gd name="adj2" fmla="val -17580"/>
              <a:gd name="adj3" fmla="val 16667"/>
            </a:avLst>
          </a:prstGeom>
          <a:solidFill>
            <a:srgbClr val="97C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Però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 de quina manera es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podria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saber si el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fàrmac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prevé o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millora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l’AAA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sense</a:t>
            </a:r>
            <a:r>
              <a:rPr lang="es-E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sacrificar-me?</a:t>
            </a:r>
          </a:p>
        </p:txBody>
      </p:sp>
      <p:pic>
        <p:nvPicPr>
          <p:cNvPr id="2" name="Imagen 1" descr="Imagen que contiene interior, hombre, monitor, foto&#10;&#10;Descripción generada automáticamente">
            <a:extLst>
              <a:ext uri="{FF2B5EF4-FFF2-40B4-BE49-F238E27FC236}">
                <a16:creationId xmlns:a16="http://schemas.microsoft.com/office/drawing/2014/main" id="{91502742-7C59-0363-52BC-0F822D3893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3" t="38046" r="20471" b="37438"/>
          <a:stretch/>
        </p:blipFill>
        <p:spPr>
          <a:xfrm rot="5400000">
            <a:off x="3507376" y="3558119"/>
            <a:ext cx="2262417" cy="712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Imagen 2" descr="Un reloj de aguja&#10;&#10;Descripción generada automáticamente con confianza baja">
            <a:extLst>
              <a:ext uri="{FF2B5EF4-FFF2-40B4-BE49-F238E27FC236}">
                <a16:creationId xmlns:a16="http://schemas.microsoft.com/office/drawing/2014/main" id="{F922B5BD-C926-B1D1-E670-5C83507490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t="43336" r="23562" b="34506"/>
          <a:stretch/>
        </p:blipFill>
        <p:spPr>
          <a:xfrm rot="5400000">
            <a:off x="666616" y="3557695"/>
            <a:ext cx="2261180" cy="712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32970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800</Words>
  <Application>Microsoft Macintosh PowerPoint</Application>
  <PresentationFormat>Presentación en pantalla (16:9)</PresentationFormat>
  <Paragraphs>92</Paragraphs>
  <Slides>27</Slides>
  <Notes>27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Montserrat</vt:lpstr>
      <vt:lpstr>Arial</vt:lpstr>
      <vt:lpstr>Inter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ratolí com a eina per lluitar contra l'assassí d'Albert Einstein </dc:title>
  <cp:lastModifiedBy>Aida Marisch Delgado</cp:lastModifiedBy>
  <cp:revision>14</cp:revision>
  <dcterms:modified xsi:type="dcterms:W3CDTF">2022-12-15T22:34:16Z</dcterms:modified>
</cp:coreProperties>
</file>